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B3DBF1-1C25-43D5-9067-C8692A3F4B14}" type="datetimeFigureOut">
              <a:rPr lang="en-US" smtClean="0"/>
              <a:t>6/9/2014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91DC55-8B39-47EC-A025-D5EFDDFB9E6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3DBF1-1C25-43D5-9067-C8692A3F4B14}"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1DC55-8B39-47EC-A025-D5EFDDFB9E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3DBF1-1C25-43D5-9067-C8692A3F4B14}"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1DC55-8B39-47EC-A025-D5EFDDFB9E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3DBF1-1C25-43D5-9067-C8692A3F4B14}"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1DC55-8B39-47EC-A025-D5EFDDFB9E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B3DBF1-1C25-43D5-9067-C8692A3F4B14}"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1DC55-8B39-47EC-A025-D5EFDDFB9E6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B3DBF1-1C25-43D5-9067-C8692A3F4B14}"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1DC55-8B39-47EC-A025-D5EFDDFB9E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B3DBF1-1C25-43D5-9067-C8692A3F4B14}" type="datetimeFigureOut">
              <a:rPr lang="en-US" smtClean="0"/>
              <a:t>6/9/2014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91DC55-8B39-47EC-A025-D5EFDDFB9E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B3DBF1-1C25-43D5-9067-C8692A3F4B14}" type="datetimeFigureOut">
              <a:rPr lang="en-US" smtClean="0"/>
              <a:t>6/9/2014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91DC55-8B39-47EC-A025-D5EFDDFB9E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3DBF1-1C25-43D5-9067-C8692A3F4B14}" type="datetimeFigureOut">
              <a:rPr lang="en-US" smtClean="0"/>
              <a:t>6/9/2014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91DC55-8B39-47EC-A025-D5EFDDFB9E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B3DBF1-1C25-43D5-9067-C8692A3F4B14}"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1DC55-8B39-47EC-A025-D5EFDDFB9E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B3DBF1-1C25-43D5-9067-C8692A3F4B14}"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91DC55-8B39-47EC-A025-D5EFDDFB9E6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B3DBF1-1C25-43D5-9067-C8692A3F4B14}" type="datetimeFigureOut">
              <a:rPr lang="en-US" smtClean="0"/>
              <a:t>6/9/2014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91DC55-8B39-47EC-A025-D5EFDDFB9E6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el-shiraz.blogfa.com/post/218/-%d8%a7%d8%aa%d9%88%d8%a2%d9%86%d8%a7%d9%84%d8%a7%db%8c%d8%b2%d8%b1-%da%86%db%8c%d8%b3%d8%a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643050"/>
            <a:ext cx="7851648" cy="1200160"/>
          </a:xfrm>
        </p:spPr>
        <p:txBody>
          <a:bodyPr>
            <a:normAutofit/>
          </a:bodyPr>
          <a:lstStyle/>
          <a:p>
            <a:pPr algn="ctr"/>
            <a:r>
              <a:rPr lang="fa-IR" sz="7000" dirty="0" smtClean="0">
                <a:solidFill>
                  <a:schemeClr val="tx1"/>
                </a:solidFill>
                <a:latin typeface="IranNastaliq" pitchFamily="18" charset="0"/>
                <a:cs typeface="IranNastaliq" pitchFamily="18" charset="0"/>
              </a:rPr>
              <a:t>بسم الله الرحمن الرحیم</a:t>
            </a:r>
            <a:endParaRPr lang="en-US" sz="7000" dirty="0">
              <a:solidFill>
                <a:schemeClr val="tx1"/>
              </a:solidFill>
              <a:latin typeface="IranNastaliq" pitchFamily="18" charset="0"/>
              <a:cs typeface="IranNastaliq" pitchFamily="18" charset="0"/>
            </a:endParaRPr>
          </a:p>
        </p:txBody>
      </p:sp>
      <p:sp>
        <p:nvSpPr>
          <p:cNvPr id="3" name="Subtitle 2"/>
          <p:cNvSpPr>
            <a:spLocks noGrp="1"/>
          </p:cNvSpPr>
          <p:nvPr>
            <p:ph type="subTitle" idx="1"/>
          </p:nvPr>
        </p:nvSpPr>
        <p:spPr>
          <a:xfrm>
            <a:off x="533400" y="3714752"/>
            <a:ext cx="7854696" cy="1266384"/>
          </a:xfrm>
        </p:spPr>
        <p:txBody>
          <a:bodyPr>
            <a:normAutofit/>
          </a:bodyPr>
          <a:lstStyle/>
          <a:p>
            <a:pPr algn="ctr"/>
            <a:r>
              <a:rPr lang="fa-IR" sz="3000" dirty="0" smtClean="0">
                <a:latin typeface="IranNastaliq" pitchFamily="18" charset="0"/>
                <a:cs typeface="B Nazanin" pitchFamily="2" charset="-78"/>
              </a:rPr>
              <a:t>اصول کار و نگهداری دستگاههای اتوآنالیزر</a:t>
            </a:r>
            <a:endParaRPr lang="en-US" sz="3000" dirty="0">
              <a:latin typeface="IranNastaliq" pitchFamily="18" charset="0"/>
              <a:cs typeface="B Nazanin" pitchFamily="2" charset="-78"/>
            </a:endParaRPr>
          </a:p>
        </p:txBody>
      </p:sp>
    </p:spTree>
  </p:cSld>
  <p:clrMapOvr>
    <a:masterClrMapping/>
  </p:clrMapOvr>
  <p:transition>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5681682"/>
          </a:xfrm>
        </p:spPr>
        <p:txBody>
          <a:bodyPr>
            <a:normAutofit fontScale="85000" lnSpcReduction="20000"/>
          </a:bodyPr>
          <a:lstStyle/>
          <a:p>
            <a:pPr algn="r" rtl="1">
              <a:lnSpc>
                <a:spcPct val="110000"/>
              </a:lnSpc>
            </a:pPr>
            <a:r>
              <a:rPr lang="en-US" dirty="0" smtClean="0">
                <a:cs typeface="B Nazanin" pitchFamily="2" charset="-78"/>
              </a:rPr>
              <a:t>● </a:t>
            </a:r>
            <a:r>
              <a:rPr lang="ar-SA" dirty="0" smtClean="0">
                <a:cs typeface="B Nazanin" pitchFamily="2" charset="-78"/>
              </a:rPr>
              <a:t>عدم توجه کاربر به علائم هشداردهنده دستگاه</a:t>
            </a:r>
            <a:r>
              <a:rPr lang="en-US" dirty="0" smtClean="0">
                <a:cs typeface="B Nazanin" pitchFamily="2" charset="-78"/>
              </a:rPr>
              <a:t> (Flag)</a:t>
            </a:r>
            <a:br>
              <a:rPr lang="en-US" dirty="0" smtClean="0">
                <a:cs typeface="B Nazanin" pitchFamily="2" charset="-78"/>
              </a:rPr>
            </a:br>
            <a:r>
              <a:rPr lang="ar-SA" dirty="0" smtClean="0">
                <a:cs typeface="B Nazanin" pitchFamily="2" charset="-78"/>
              </a:rPr>
              <a:t>خوشبختانه در تمام دستگاه‌های اتوآنالایز سیستم‌های هوشمند اخطار وجود دارد که به‌صورت علائمی</a:t>
            </a:r>
            <a:r>
              <a:rPr lang="en-US" dirty="0" smtClean="0">
                <a:cs typeface="B Nazanin" pitchFamily="2" charset="-78"/>
              </a:rPr>
              <a:t> (Flag) </a:t>
            </a:r>
            <a:r>
              <a:rPr lang="ar-SA" dirty="0" smtClean="0">
                <a:cs typeface="B Nazanin" pitchFamily="2" charset="-78"/>
              </a:rPr>
              <a:t>کاربر را از وجود اختلال در روند کار آگاه می‌کند</a:t>
            </a:r>
            <a:r>
              <a:rPr lang="en-US" dirty="0" smtClean="0">
                <a:cs typeface="B Nazanin" pitchFamily="2" charset="-78"/>
              </a:rPr>
              <a:t>. </a:t>
            </a:r>
            <a:r>
              <a:rPr lang="ar-SA" dirty="0" smtClean="0">
                <a:cs typeface="B Nazanin" pitchFamily="2" charset="-78"/>
              </a:rPr>
              <a:t>این علائم بر دو نوعند</a:t>
            </a:r>
            <a:r>
              <a:rPr lang="en-US" dirty="0" smtClean="0">
                <a:cs typeface="B Nazanin" pitchFamily="2" charset="-78"/>
              </a:rPr>
              <a:t>:</a:t>
            </a:r>
            <a:br>
              <a:rPr lang="en-US" dirty="0" smtClean="0">
                <a:cs typeface="B Nazanin" pitchFamily="2" charset="-78"/>
              </a:rPr>
            </a:br>
            <a:r>
              <a:rPr lang="fa-IR" dirty="0" smtClean="0">
                <a:cs typeface="B Nazanin" pitchFamily="2" charset="-78"/>
              </a:rPr>
              <a:t>۱</a:t>
            </a:r>
            <a:r>
              <a:rPr lang="en-US" dirty="0" smtClean="0">
                <a:cs typeface="B Nazanin" pitchFamily="2" charset="-78"/>
              </a:rPr>
              <a:t>. </a:t>
            </a:r>
            <a:r>
              <a:rPr lang="ar-SA" dirty="0" smtClean="0">
                <a:cs typeface="B Nazanin" pitchFamily="2" charset="-78"/>
              </a:rPr>
              <a:t>علائمی که توسط برنامه‌ریزی قبلی کاربر معین می‌شوند؛ مثل حدود نرمال یک آزمایش که در صورت وجود جواب خارج از بازه علامت</a:t>
            </a:r>
            <a:r>
              <a:rPr lang="en-US" dirty="0" smtClean="0">
                <a:cs typeface="B Nazanin" pitchFamily="2" charset="-78"/>
              </a:rPr>
              <a:t> H </a:t>
            </a:r>
            <a:r>
              <a:rPr lang="ar-SA" dirty="0" smtClean="0">
                <a:cs typeface="B Nazanin" pitchFamily="2" charset="-78"/>
              </a:rPr>
              <a:t>یا</a:t>
            </a:r>
            <a:r>
              <a:rPr lang="en-US" dirty="0" smtClean="0">
                <a:cs typeface="B Nazanin" pitchFamily="2" charset="-78"/>
              </a:rPr>
              <a:t> L </a:t>
            </a:r>
            <a:r>
              <a:rPr lang="ar-SA" dirty="0" smtClean="0">
                <a:cs typeface="B Nazanin" pitchFamily="2" charset="-78"/>
              </a:rPr>
              <a:t>توسط دستگاه گزارش می‌شود و نیاز به بررسی مجدد همان آزمایش روی نمونه مذکور را اعلام می‌دارد</a:t>
            </a:r>
            <a:r>
              <a:rPr lang="en-US" dirty="0" smtClean="0">
                <a:cs typeface="B Nazanin" pitchFamily="2" charset="-78"/>
              </a:rPr>
              <a:t>.</a:t>
            </a:r>
            <a:br>
              <a:rPr lang="en-US" dirty="0" smtClean="0">
                <a:cs typeface="B Nazanin" pitchFamily="2" charset="-78"/>
              </a:rPr>
            </a:br>
            <a:r>
              <a:rPr lang="fa-IR" dirty="0" smtClean="0">
                <a:cs typeface="B Nazanin" pitchFamily="2" charset="-78"/>
              </a:rPr>
              <a:t>۲</a:t>
            </a:r>
            <a:r>
              <a:rPr lang="en-US" dirty="0" smtClean="0">
                <a:cs typeface="B Nazanin" pitchFamily="2" charset="-78"/>
              </a:rPr>
              <a:t>. </a:t>
            </a:r>
            <a:r>
              <a:rPr lang="ar-SA" dirty="0" smtClean="0">
                <a:cs typeface="B Nazanin" pitchFamily="2" charset="-78"/>
              </a:rPr>
              <a:t>علائمی که مخصوص خود دستگاه است و توسط کارخانه سازنده در پردازشگر تعریف می‌گردد؛ مثلاً اگر در سه بار شمارش سلولی در یک دستگاه کولتر کانتر هماتولوژی اختلاف هرکدام با دیگری زیاد باشد، دستگاه با علامت ٭ یا علامت دیگری آن‌را اعلام خواهد کرد که ممکن است در اثر وجود نویز در برق دستگاه یا علل دیگر باشد</a:t>
            </a:r>
            <a:r>
              <a:rPr lang="en-US" dirty="0" smtClean="0">
                <a:cs typeface="B Nazanin" pitchFamily="2" charset="-78"/>
              </a:rPr>
              <a:t>.</a:t>
            </a:r>
            <a:br>
              <a:rPr lang="en-US" dirty="0" smtClean="0">
                <a:cs typeface="B Nazanin" pitchFamily="2" charset="-78"/>
              </a:rPr>
            </a:br>
            <a:r>
              <a:rPr lang="ar-SA" dirty="0" smtClean="0">
                <a:cs typeface="B Nazanin" pitchFamily="2" charset="-78"/>
              </a:rPr>
              <a:t>در هر حال مسئول آزمایشگاه باید فهرستی از علائم اخطاری هر دستگاه را تهیه کرده و در معرض دید و توجه کاربران قرار دهد تا در صورت تعویض پرسنل، حتی پرسنل جدید‌الورود نیز بدانند که در مواجهه با هرکدام از این علائم اخطاری چه اقدامی باید اتخاذ کنند. جدا از مطالب بیان شده، از مهمترین عواملی که می‌تواند در بروز اشتباه در دستگاه را کاهش دهد، شست‌وشوی مرتب و منظم دستگاه‌ها مطابق زمان‌بندی خاص با محلول شست‌وشو است. عموماً دستگاه‌های اتوآنالیزر محلول شست‌وشوی مخصوص به‌خود را دارند. برخی در پایان هر سیکل آزمایش، دستگاه را شسته و برای تست بعدی آماده می‌کنند و برخی اضافه بر آن در پایان روز کاری (با دستور</a:t>
            </a:r>
            <a:r>
              <a:rPr lang="en-US" dirty="0" smtClean="0">
                <a:cs typeface="B Nazanin" pitchFamily="2" charset="-78"/>
              </a:rPr>
              <a:t> Shut down </a:t>
            </a:r>
            <a:r>
              <a:rPr lang="ar-SA" dirty="0" smtClean="0">
                <a:cs typeface="B Nazanin" pitchFamily="2" charset="-78"/>
              </a:rPr>
              <a:t>یا دستور مشابه) دستگاه را شست‌وشو می‌دهند</a:t>
            </a:r>
            <a:r>
              <a:rPr lang="en-US" dirty="0" smtClean="0">
                <a:cs typeface="B Nazanin" pitchFamily="2" charset="-78"/>
              </a:rPr>
              <a:t>.</a:t>
            </a:r>
            <a:endParaRPr lang="en-US"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846980"/>
          </a:xfrm>
        </p:spPr>
        <p:txBody>
          <a:bodyPr>
            <a:normAutofit/>
          </a:bodyPr>
          <a:lstStyle/>
          <a:p>
            <a:pPr algn="ctr" rtl="1"/>
            <a:r>
              <a:rPr lang="ar-SA" sz="3000" b="1" dirty="0" smtClean="0">
                <a:cs typeface="B Nazanin" pitchFamily="2" charset="-78"/>
              </a:rPr>
              <a:t>آشنایی با عوامل موثر و مداخله گر در آزمایشات </a:t>
            </a:r>
            <a:r>
              <a:rPr lang="ar-SA" sz="3000" b="1" dirty="0" smtClean="0">
                <a:cs typeface="B Nazanin" pitchFamily="2" charset="-78"/>
              </a:rPr>
              <a:t>رایج</a:t>
            </a:r>
            <a:endParaRPr lang="en-US" sz="3000" dirty="0">
              <a:cs typeface="B Nazanin" pitchFamily="2" charset="-78"/>
            </a:endParaRPr>
          </a:p>
        </p:txBody>
      </p:sp>
      <p:sp>
        <p:nvSpPr>
          <p:cNvPr id="3" name="Content Placeholder 2"/>
          <p:cNvSpPr>
            <a:spLocks noGrp="1"/>
          </p:cNvSpPr>
          <p:nvPr>
            <p:ph idx="1"/>
          </p:nvPr>
        </p:nvSpPr>
        <p:spPr>
          <a:xfrm>
            <a:off x="457200" y="1500174"/>
            <a:ext cx="8229600" cy="5143536"/>
          </a:xfrm>
        </p:spPr>
        <p:txBody>
          <a:bodyPr>
            <a:normAutofit fontScale="70000" lnSpcReduction="20000"/>
          </a:bodyPr>
          <a:lstStyle/>
          <a:p>
            <a:pPr algn="r" rtl="1">
              <a:lnSpc>
                <a:spcPct val="120000"/>
              </a:lnSpc>
            </a:pPr>
            <a:r>
              <a:rPr lang="ar-SA" dirty="0" smtClean="0">
                <a:cs typeface="B Nazanin" pitchFamily="2" charset="-78"/>
              </a:rPr>
              <a:t>هدف از پرداختن به حرفه پزشکی حل مشکلات و درمان بیماری های مختلفی است که بیمار به علت آنها به پزشک مراجعه می کند . شناخت مشکلات بیمار با گرفتن شرح حال و انجام معاینه فیزیکی کامل آغاز می شود</a:t>
            </a:r>
            <a:r>
              <a:rPr lang="en-US" dirty="0" smtClean="0">
                <a:cs typeface="B Nazanin" pitchFamily="2" charset="-78"/>
              </a:rPr>
              <a:t> . </a:t>
            </a:r>
            <a:br>
              <a:rPr lang="en-US" dirty="0" smtClean="0">
                <a:cs typeface="B Nazanin" pitchFamily="2" charset="-78"/>
              </a:rPr>
            </a:br>
            <a:r>
              <a:rPr lang="ar-SA" dirty="0" smtClean="0">
                <a:cs typeface="B Nazanin" pitchFamily="2" charset="-78"/>
              </a:rPr>
              <a:t>سپس با دستیابی به اطلاعاتی که از این راه حاصل می آید می توان روش های آزمایشگاهی مناسبی را برای تشخیص بیماری وی انتخاب کرد . به عبارت دیگر شرح حال بیمار ، معاینه فیزیکی توسط پزشک و انجام تست های آزمایشگاهی و یا سایر روش های تشخیصی (مانند رادیولوژی و ...) سه پایه اصلی تشخیص بیماری ها به حساب می آیند . بنابراین انجام دقیق تست ها و نتایج آنها در تشخیص صحیح بیماری توسط پزشک و در نتیجه درمان بیماران جنبه حیاتی دارد</a:t>
            </a:r>
            <a:r>
              <a:rPr lang="en-US" dirty="0" smtClean="0">
                <a:cs typeface="B Nazanin" pitchFamily="2" charset="-78"/>
              </a:rPr>
              <a:t> .</a:t>
            </a:r>
            <a:br>
              <a:rPr lang="en-US" dirty="0" smtClean="0">
                <a:cs typeface="B Nazanin" pitchFamily="2" charset="-78"/>
              </a:rPr>
            </a:br>
            <a:r>
              <a:rPr lang="ar-SA" dirty="0" smtClean="0">
                <a:cs typeface="B Nazanin" pitchFamily="2" charset="-78"/>
              </a:rPr>
              <a:t>در این میان نقش بیماران به عنوان نمونه دهنده در دقت و صحت نتایج تست های آزمایشگاهی حائز اهمیتی خاص است . به عبارت دیگر ، اهمیت آگاهی و دانش بیماران در زمینه آمادگی های ضروری پیش از انجام آزمایشات ، نحوه جمع آوری نمونه های مورد آزمایش و نحوه انتقال آنها به آزمایشگاه کمتر از اهمیت روش ها و دستگاه های مورد استفاده در مراکز تشخیصی ، تکنیک های مورد استفاده و دانش و دقت نظر متخصصین و پرسنل آزمایشگاه ها نیست . به بیانی دیگر ، تمامی موارد فوق می توانند از منابع بالقوه صحت و خطا در نتایج تست های آزمایشگاهی به حساب آیند . بدیهی است کارشناسان و کاربران خبره آزمایشگاه ها مهم ترین نقش را در توجیه و آموزش بیماران بر عهده داشته و در ارائه نتایج دقیق نقشی اساسی ایفاء می نمایند</a:t>
            </a:r>
            <a:r>
              <a:rPr lang="en-US" dirty="0" smtClean="0">
                <a:cs typeface="B Nazanin" pitchFamily="2" charset="-78"/>
              </a:rPr>
              <a:t> . </a:t>
            </a:r>
            <a:br>
              <a:rPr lang="en-US" dirty="0" smtClean="0">
                <a:cs typeface="B Nazanin" pitchFamily="2" charset="-78"/>
              </a:rPr>
            </a:br>
            <a:r>
              <a:rPr lang="ar-SA" dirty="0" smtClean="0">
                <a:cs typeface="B Nazanin" pitchFamily="2" charset="-78"/>
              </a:rPr>
              <a:t>متاسفانه این مسائل بسیار مهم در بررسی نتایج کنترل کیفیت تست های آزمایشگاهی مورد چشم پوشی قرار می گیرند . نوشتار حاضر به اهم نکاتی که بیماران باید پیش از انجام تست های آزمایشگاهی از جمله چربی های خون ، اسید اوریک ، هموگلوبین و غلظت خون و .... به آنها توجه داشته باشند ، اشاره دارد</a:t>
            </a:r>
            <a:r>
              <a:rPr lang="en-US" dirty="0" smtClean="0">
                <a:cs typeface="B Nazanin" pitchFamily="2" charset="-78"/>
              </a:rPr>
              <a:t> . </a:t>
            </a:r>
            <a:br>
              <a:rPr lang="en-US" dirty="0" smtClean="0">
                <a:cs typeface="B Nazanin" pitchFamily="2" charset="-78"/>
              </a:rPr>
            </a:br>
            <a:endParaRPr lang="en-US"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70000" lnSpcReduction="20000"/>
          </a:bodyPr>
          <a:lstStyle/>
          <a:p>
            <a:pPr algn="r" rtl="1">
              <a:lnSpc>
                <a:spcPct val="120000"/>
              </a:lnSpc>
            </a:pPr>
            <a:r>
              <a:rPr lang="ar-SA" dirty="0" smtClean="0">
                <a:cs typeface="B Nazanin" pitchFamily="2" charset="-78"/>
              </a:rPr>
              <a:t>آماده سازی بیماران بسیاری از مسائلی که تفسیر نتایج یک آزمایش را تحت تاثیر قرار می دهند ، تحت کنترل پزشک یا متخصص آزمایشگاه نیستند . از جمله این موارد می توان به سن ، جنس ، نژاد ، حاملگی و وضعیت عادت ماهیانه اشاره نمود . این موارد حتما باید توسط متخصص مربوطه در برگه درخواست آزمایشات درج گردد و تفسیر نتایج بر اساس آنها صورت گیرد . استرس های پس از عمل جراحی که ممکن است گاهی بسیار شدید باشند می توانند نتایج بسیاری از آزمایشات خصوصا آزمایشات هورمونی را تحت تاثیر قرار دهند . به عنوان مثال سطح هورمون های تیروئیدی اغلب بعد از جراحی کاهش می یابد . در آماده سازی بیمار دقت به استرس های وارده ، ورزش ، حاملگی ، خوردن و نوشیدن ، چربی ، الکل ، وضعیت بدن ، روش های طبی مورد استفاده ، داروها و تداخلات دارویی از اهمیت ویژه ای برخوردار است</a:t>
            </a:r>
            <a:r>
              <a:rPr lang="en-US" dirty="0" smtClean="0">
                <a:cs typeface="B Nazanin" pitchFamily="2" charset="-78"/>
              </a:rPr>
              <a:t> . </a:t>
            </a:r>
            <a:br>
              <a:rPr lang="en-US" dirty="0" smtClean="0">
                <a:cs typeface="B Nazanin" pitchFamily="2" charset="-78"/>
              </a:rPr>
            </a:br>
            <a:r>
              <a:rPr lang="ar-SA" dirty="0" smtClean="0">
                <a:cs typeface="B Nazanin" pitchFamily="2" charset="-78"/>
              </a:rPr>
              <a:t>استرس استرس های فکری و جسمی می توانند عملکرد بدن انسان را دستخوش تغییر سازند . این تغییرات شامل هورمون های مختلف مترشحه به داخل مایعات بدن نیز می گردد . بیماران در زمان نمونه گیری نباید در حالت اضطراب و تحت فشار باشند ، بلکه در عوض باید کاملا آسوده و راحت به این امر بپردازند . ترس و استرس محرک هایی برای ترشح هورمون رشد و هورمون مولد شیر در زنان به حساب می آیند . از پروتئین های حامل موجود در خون مانند ترانسفرین که نقل و انتقال آهن را در بدن بر عهده دارد نیز تحت تاثیر استرس های طولانی مدت قرار می گیرند</a:t>
            </a:r>
            <a:r>
              <a:rPr lang="en-US" dirty="0" smtClean="0">
                <a:cs typeface="B Nazanin" pitchFamily="2" charset="-78"/>
              </a:rPr>
              <a:t> . </a:t>
            </a:r>
            <a:br>
              <a:rPr lang="en-US" dirty="0" smtClean="0">
                <a:cs typeface="B Nazanin" pitchFamily="2" charset="-78"/>
              </a:rPr>
            </a:br>
            <a:r>
              <a:rPr lang="ar-SA" dirty="0" smtClean="0">
                <a:cs typeface="B Nazanin" pitchFamily="2" charset="-78"/>
              </a:rPr>
              <a:t>ورزش ورزش نیز مانند استرس های روحی تولید و ترشح تعدادی از هورمون ها از جمله هورمون رشد ، و هورمون مولد شیر را تحت تاثیر قرار می دهد . البته این مسئله به توانایی فیزیکی فرد و هم چنین میزان و شدت ورزش کردن وابسته است</a:t>
            </a:r>
            <a:r>
              <a:rPr lang="en-US" dirty="0" smtClean="0">
                <a:cs typeface="B Nazanin" pitchFamily="2" charset="-78"/>
              </a:rPr>
              <a:t> . </a:t>
            </a:r>
            <a:r>
              <a:rPr lang="ar-SA" dirty="0" smtClean="0">
                <a:cs typeface="B Nazanin" pitchFamily="2" charset="-78"/>
              </a:rPr>
              <a:t>در مواردی که سطح هورمون ها در حالت استراحت مورد نیاز است ، باید از گرفتن نمونه از بیمار بلافاصله پس از فعالیت شدید اجتناب نمود . ورزش شدید ممکن است به دفع ادراری گلبول های قرمز یا سفید منجر شود . به هر صورت تغییرات ناشی از ورزش برای طبیعی شدن به چند روز زمان نیاز دارند</a:t>
            </a:r>
            <a:r>
              <a:rPr lang="en-US" dirty="0" smtClean="0">
                <a:cs typeface="B Nazanin" pitchFamily="2" charset="-78"/>
              </a:rPr>
              <a:t> . </a:t>
            </a:r>
            <a:br>
              <a:rPr lang="en-US" dirty="0" smtClean="0">
                <a:cs typeface="B Nazanin" pitchFamily="2" charset="-78"/>
              </a:rPr>
            </a:br>
            <a:endParaRPr lang="en-US" dirty="0">
              <a:cs typeface="B Nazanin" pitchFamily="2" charset="-78"/>
            </a:endParaRPr>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6215082"/>
          </a:xfrm>
        </p:spPr>
        <p:txBody>
          <a:bodyPr>
            <a:normAutofit fontScale="55000" lnSpcReduction="20000"/>
          </a:bodyPr>
          <a:lstStyle/>
          <a:p>
            <a:pPr algn="r" rtl="1">
              <a:lnSpc>
                <a:spcPct val="120000"/>
              </a:lnSpc>
            </a:pPr>
            <a:r>
              <a:rPr lang="ar-SA" b="1" dirty="0" smtClean="0">
                <a:cs typeface="B Nazanin" pitchFamily="2" charset="-78"/>
              </a:rPr>
              <a:t>حاملگی اثرات حاملگی بر تعدادی از آزمایشات به خوبی به اثبات رسیده است</a:t>
            </a:r>
            <a:r>
              <a:rPr lang="en-US" b="1" dirty="0" smtClean="0">
                <a:cs typeface="B Nazanin" pitchFamily="2" charset="-78"/>
              </a:rPr>
              <a:t> . </a:t>
            </a:r>
            <a:r>
              <a:rPr lang="ar-SA" b="1" dirty="0" smtClean="0">
                <a:cs typeface="B Nazanin" pitchFamily="2" charset="-78"/>
              </a:rPr>
              <a:t>علاوه بر افزایش شناخته شده هورمون اصلی بارداری یعنی</a:t>
            </a:r>
            <a:r>
              <a:rPr lang="en-US" b="1" dirty="0" smtClean="0">
                <a:cs typeface="B Nazanin" pitchFamily="2" charset="-78"/>
              </a:rPr>
              <a:t> </a:t>
            </a:r>
            <a:r>
              <a:rPr lang="en-US" b="1" dirty="0" err="1" smtClean="0">
                <a:cs typeface="B Nazanin" pitchFamily="2" charset="-78"/>
              </a:rPr>
              <a:t>hcG</a:t>
            </a:r>
            <a:r>
              <a:rPr lang="en-US" b="1" dirty="0" smtClean="0">
                <a:cs typeface="B Nazanin" pitchFamily="2" charset="-78"/>
              </a:rPr>
              <a:t> </a:t>
            </a:r>
            <a:r>
              <a:rPr lang="ar-SA" b="1" dirty="0" smtClean="0">
                <a:cs typeface="B Nazanin" pitchFamily="2" charset="-78"/>
              </a:rPr>
              <a:t>که از جفت ترشح می شود ، هورمون هایی چون استریول (نوعی استروژن) و هورمون جفتی مولد شیر </a:t>
            </a:r>
            <a:r>
              <a:rPr lang="en-US" b="1" dirty="0" smtClean="0">
                <a:cs typeface="B Nazanin" pitchFamily="2" charset="-78"/>
              </a:rPr>
              <a:t>(HPL) </a:t>
            </a:r>
            <a:r>
              <a:rPr lang="ar-SA" b="1" dirty="0" smtClean="0">
                <a:cs typeface="B Nazanin" pitchFamily="2" charset="-78"/>
              </a:rPr>
              <a:t>نیز در خون افزایش می یابد . در زمان تفسیر یافته های آزمایشگاهی در زنان باردار توجه به هفته ای از حاملگی که نمونه گیری در آن انجام شده است ، ضروری است . لازم به یادآوری است که حجم ادرار نیز به صورت فیزیولوژیک در سه ماهه سوم بارداری تا 25% افزایش می یابد . به علاوه امکان دفع قند در ادرار زنان باردار وجود دارد</a:t>
            </a:r>
            <a:r>
              <a:rPr lang="en-US" b="1" dirty="0" smtClean="0">
                <a:cs typeface="B Nazanin" pitchFamily="2" charset="-78"/>
              </a:rPr>
              <a:t> . </a:t>
            </a:r>
            <a:br>
              <a:rPr lang="en-US" b="1" dirty="0" smtClean="0">
                <a:cs typeface="B Nazanin" pitchFamily="2" charset="-78"/>
              </a:rPr>
            </a:br>
            <a:r>
              <a:rPr lang="ar-SA" b="1" dirty="0" smtClean="0">
                <a:cs typeface="B Nazanin" pitchFamily="2" charset="-78"/>
              </a:rPr>
              <a:t>سن غلظت بسیاری از مواد در دوره های مختلف سنی تغییر می کند ، به عنوان مثال غلظت هموگلوبین خون در نوزادان در مقایسه با بزرگسالان بیشتر است . یا غلظت کلسترول</a:t>
            </a:r>
            <a:r>
              <a:rPr lang="en-US" b="1" dirty="0" smtClean="0">
                <a:cs typeface="B Nazanin" pitchFamily="2" charset="-78"/>
              </a:rPr>
              <a:t>LDL (</a:t>
            </a:r>
            <a:r>
              <a:rPr lang="ar-SA" b="1" dirty="0" smtClean="0">
                <a:cs typeface="B Nazanin" pitchFamily="2" charset="-78"/>
              </a:rPr>
              <a:t>کلسترول بد) و</a:t>
            </a:r>
            <a:r>
              <a:rPr lang="en-US" b="1" dirty="0" smtClean="0">
                <a:cs typeface="B Nazanin" pitchFamily="2" charset="-78"/>
              </a:rPr>
              <a:t> HDL (</a:t>
            </a:r>
            <a:r>
              <a:rPr lang="ar-SA" b="1" dirty="0" smtClean="0">
                <a:cs typeface="B Nazanin" pitchFamily="2" charset="-78"/>
              </a:rPr>
              <a:t>کلسترول خوب که احتمال بیماری های عروق قلب را کاهش می دهد) به میزان زیادی تحت تاثیر سن بیمار قرار می گیرد</a:t>
            </a:r>
            <a:r>
              <a:rPr lang="en-US" b="1" dirty="0" smtClean="0">
                <a:cs typeface="B Nazanin" pitchFamily="2" charset="-78"/>
              </a:rPr>
              <a:t> . </a:t>
            </a:r>
            <a:br>
              <a:rPr lang="en-US" b="1" dirty="0" smtClean="0">
                <a:cs typeface="B Nazanin" pitchFamily="2" charset="-78"/>
              </a:rPr>
            </a:br>
            <a:r>
              <a:rPr lang="ar-SA" b="1" dirty="0" smtClean="0">
                <a:cs typeface="B Nazanin" pitchFamily="2" charset="-78"/>
              </a:rPr>
              <a:t>جنس بسیاری از الگوهای هورمونی و غلظت مواد موجود در خون در مردان و زنان با یکدیگر متفاوت است . به عنوان مثال معمولا غلظت آهن خون در زنان کمتر از مردان است که البته پس از 65 سالگی این اختلاف برطرف می شود , یا غلظت کراتینین که نمادی از عملکرد کلیه ها است به توده ماهیچه ای فرد بستگی دارد </a:t>
            </a:r>
            <a:r>
              <a:rPr lang="en-US" b="1" dirty="0" smtClean="0">
                <a:cs typeface="B Nazanin" pitchFamily="2" charset="-78"/>
              </a:rPr>
              <a:t>. </a:t>
            </a:r>
            <a:r>
              <a:rPr lang="ar-SA" b="1" dirty="0" smtClean="0">
                <a:cs typeface="B Nazanin" pitchFamily="2" charset="-78"/>
              </a:rPr>
              <a:t>از آنجایی که حجم عضلات خانم ها از آقایان کمتر است ، غلظت کراتینین نیز در آنها کمتر از مردان است</a:t>
            </a:r>
            <a:r>
              <a:rPr lang="en-US" b="1" dirty="0" smtClean="0">
                <a:cs typeface="B Nazanin" pitchFamily="2" charset="-78"/>
              </a:rPr>
              <a:t> . </a:t>
            </a:r>
            <a:br>
              <a:rPr lang="en-US" b="1" dirty="0" smtClean="0">
                <a:cs typeface="B Nazanin" pitchFamily="2" charset="-78"/>
              </a:rPr>
            </a:br>
            <a:r>
              <a:rPr lang="ar-SA" b="1" dirty="0" smtClean="0">
                <a:cs typeface="B Nazanin" pitchFamily="2" charset="-78"/>
              </a:rPr>
              <a:t>خوردن و نوشیدن مصرف مواد غذایی و نوشیدنی ها بر نتایج بسیاری از تست های آزمایشگاهی تاثیر می گذارد . قند خون ، انواع چربی ها ، اسید اوریک ، اوره ، </a:t>
            </a:r>
            <a:r>
              <a:rPr lang="en-US" b="1" dirty="0" smtClean="0">
                <a:cs typeface="B Nazanin" pitchFamily="2" charset="-78"/>
              </a:rPr>
              <a:t>... </a:t>
            </a:r>
            <a:r>
              <a:rPr lang="ar-SA" b="1" dirty="0" smtClean="0">
                <a:cs typeface="B Nazanin" pitchFamily="2" charset="-78"/>
              </a:rPr>
              <a:t>از جمله موادی هستند که تحت تاثیر مصرف مواد غذایی قرار می گیرند</a:t>
            </a:r>
            <a:r>
              <a:rPr lang="en-US" b="1" dirty="0" smtClean="0">
                <a:cs typeface="B Nazanin" pitchFamily="2" charset="-78"/>
              </a:rPr>
              <a:t> . </a:t>
            </a:r>
            <a:r>
              <a:rPr lang="ar-SA" b="1" dirty="0" smtClean="0">
                <a:cs typeface="B Nazanin" pitchFamily="2" charset="-78"/>
              </a:rPr>
              <a:t>مثلا یک غذای چرب به افزایش غلظت تری گلیسریدهای سرم منجر می شود . در عوض متعاقب صرف غذاهای حاوی پروتئین یا نوکلئوتید بالا سطح اوره و اسید اوریک افزایش می یابد . مصرف غذا و نوشیدنی ها حتی غلظت بسیاری از هورمون ها را نیز دچار تغییر می سازد</a:t>
            </a:r>
            <a:r>
              <a:rPr lang="en-US" b="1" dirty="0" smtClean="0">
                <a:cs typeface="B Nazanin" pitchFamily="2" charset="-78"/>
              </a:rPr>
              <a:t> . </a:t>
            </a:r>
            <a:br>
              <a:rPr lang="en-US" b="1" dirty="0" smtClean="0">
                <a:cs typeface="B Nazanin" pitchFamily="2" charset="-78"/>
              </a:rPr>
            </a:br>
            <a:r>
              <a:rPr lang="ar-SA" b="1" dirty="0" smtClean="0">
                <a:cs typeface="B Nazanin" pitchFamily="2" charset="-78"/>
              </a:rPr>
              <a:t>انسولین و گاسترین (هورومونی که در تولید اسید معده نقش دارد) مثال هایی هستند که نمونه های پس از مصرف غذا و نمونه های ناشتا در مورد آنها تغییرات چشم گیری را نشان می دهند . سطح داروها در خون نیز تحت تاثری مصرف غذا قرار می گیرد ، زیرا جذب اکثر داروها از روده پس از صرف غذا کند می شود </a:t>
            </a:r>
            <a:r>
              <a:rPr lang="en-US" b="1" dirty="0" smtClean="0">
                <a:cs typeface="B Nazanin" pitchFamily="2" charset="-78"/>
              </a:rPr>
              <a:t>. </a:t>
            </a:r>
            <a:r>
              <a:rPr lang="ar-SA" b="1" dirty="0" smtClean="0">
                <a:cs typeface="B Nazanin" pitchFamily="2" charset="-78"/>
              </a:rPr>
              <a:t>کافئین چای و قهوه و برخی دیگر از نوشیدنی ها اثرات شدیدی بر برخی از مواد دارند ، به عنوان مثال مصرف کافئین به واسطه افزایش اپی نفرین سبب افزایش قند خون می شود . هم چنین غلظت کورتیزول پلاسما پس از 3 ساعت تا 50</a:t>
            </a:r>
            <a:r>
              <a:rPr lang="en-US" b="1" dirty="0" smtClean="0">
                <a:cs typeface="B Nazanin" pitchFamily="2" charset="-78"/>
              </a:rPr>
              <a:t>% </a:t>
            </a:r>
            <a:r>
              <a:rPr lang="ar-SA" b="1" dirty="0" smtClean="0">
                <a:cs typeface="B Nazanin" pitchFamily="2" charset="-78"/>
              </a:rPr>
              <a:t>افزایش می یابد . باید توجه داشت که تاثیر غذا بر غلظت مواد موجود در خون به دو عامل بستگی دارد : 1 - ترکیب غذای صرف شده 2 - زمان طی شده از صرف غذا تا هنگام نمونه گیری </a:t>
            </a:r>
            <a:r>
              <a:rPr lang="en-US" b="1" dirty="0" smtClean="0">
                <a:cs typeface="B Nazanin" pitchFamily="2" charset="-78"/>
              </a:rPr>
              <a:t/>
            </a:r>
            <a:br>
              <a:rPr lang="en-US" b="1" dirty="0" smtClean="0">
                <a:cs typeface="B Nazanin" pitchFamily="2" charset="-78"/>
              </a:rPr>
            </a:br>
            <a:r>
              <a:rPr lang="ar-SA" b="1" dirty="0" smtClean="0">
                <a:cs typeface="B Nazanin" pitchFamily="2" charset="-78"/>
              </a:rPr>
              <a:t>به منظور پرهیز از تفسیر نادرست نتایج آزمایشگاهی به صورت کلی توصیه می شود که نمونه گیری همیشه بعد از 12 ساعت ناشتایی و کاهش فعالیت بدنی انجام شود</a:t>
            </a:r>
            <a:r>
              <a:rPr lang="ar-SA" dirty="0" smtClean="0"/>
              <a:t> </a:t>
            </a:r>
            <a:r>
              <a:rPr lang="en-US" dirty="0" smtClean="0"/>
              <a:t>. </a:t>
            </a:r>
            <a:br>
              <a:rPr lang="en-US" dirty="0" smtClean="0"/>
            </a:br>
            <a:endParaRPr lang="en-US" dirty="0"/>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775542"/>
          </a:xfrm>
        </p:spPr>
        <p:txBody>
          <a:bodyPr>
            <a:normAutofit fontScale="90000"/>
          </a:bodyPr>
          <a:lstStyle/>
          <a:p>
            <a:pPr algn="ctr" rtl="1"/>
            <a:r>
              <a:rPr lang="ar-SA" b="1" dirty="0" smtClean="0">
                <a:cs typeface="B Nazanin" pitchFamily="2" charset="-78"/>
              </a:rPr>
              <a:t>دستگاه اتو آناليزر</a:t>
            </a:r>
            <a:r>
              <a:rPr lang="ar-SA" b="1"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rtl="1">
              <a:lnSpc>
                <a:spcPct val="110000"/>
              </a:lnSpc>
            </a:pPr>
            <a:r>
              <a:rPr lang="ar-SA" dirty="0" smtClean="0">
                <a:cs typeface="B Nazanin" pitchFamily="2" charset="-78"/>
              </a:rPr>
              <a:t>امروزه استفاده از دستگاه های اتوماتیک و روش های مربوط به آن برای رسیدن به کیفیت مورد نظر در سطح بالا ضروری است. به بیان دیگر، اتوماسیون برای تبدیل یک آزمایشگاه کوچک به آزمایشگاه بزرگ و مدرن با کیفیت مطلوب، امری اجتناب ناپذیر است. این امر از سال </a:t>
            </a:r>
            <a:r>
              <a:rPr lang="fa-IR" dirty="0" smtClean="0">
                <a:cs typeface="B Nazanin" pitchFamily="2" charset="-78"/>
              </a:rPr>
              <a:t>۱۹۵۰</a:t>
            </a:r>
            <a:r>
              <a:rPr lang="ar-SA" dirty="0" smtClean="0">
                <a:cs typeface="B Nazanin" pitchFamily="2" charset="-78"/>
              </a:rPr>
              <a:t> با افزایش تقاضای تست های متنوع آزمایشگاهی شروع شد. سپس با پیشرفت تکنیک ها و ابزارهای مختلف، آزمایشگاه ها توانستند حجم کاری بیشتر و متنوع تری را در زمان کوتاه تر و بدون نیاز به افزایش پرسنل به انجام برسانند. امروزه ‏</a:t>
            </a:r>
            <a:r>
              <a:rPr lang="en-US" dirty="0" smtClean="0">
                <a:cs typeface="B Nazanin" pitchFamily="2" charset="-78"/>
              </a:rPr>
              <a:t>FDA</a:t>
            </a:r>
            <a:r>
              <a:rPr lang="ar-SA" dirty="0" smtClean="0">
                <a:cs typeface="B Nazanin" pitchFamily="2" charset="-78"/>
              </a:rPr>
              <a:t>، اتوماسیون را استفاده از سیستم های مکانیکی کنترل شونده به وسیله کامپیوتر تعریف می کند. ‏</a:t>
            </a:r>
            <a:endParaRPr lang="en-US" dirty="0" smtClean="0">
              <a:cs typeface="B Nazanin" pitchFamily="2" charset="-78"/>
            </a:endParaRPr>
          </a:p>
          <a:p>
            <a:pPr algn="just" rtl="1">
              <a:lnSpc>
                <a:spcPct val="110000"/>
              </a:lnSpc>
            </a:pPr>
            <a:r>
              <a:rPr lang="ar-SA" dirty="0" smtClean="0">
                <a:cs typeface="B Nazanin" pitchFamily="2" charset="-78"/>
              </a:rPr>
              <a:t>اتوآنالایزرهای بیوشیمی با هدف بالا بردن سرعت پاسخ دهی، بهبود کیفیت نتایج، کاهش مصرف ‏</a:t>
            </a:r>
            <a:r>
              <a:rPr lang="en-US" dirty="0" smtClean="0">
                <a:cs typeface="B Nazanin" pitchFamily="2" charset="-78"/>
              </a:rPr>
              <a:t>reagents</a:t>
            </a:r>
            <a:r>
              <a:rPr lang="ar-SA" dirty="0" smtClean="0">
                <a:cs typeface="B Nazanin" pitchFamily="2" charset="-78"/>
              </a:rPr>
              <a:t>‏ و نیز کاهش تعداد پرسنل در آزمایشگاه ها کاربرد فراوان دارد. در این قسمت مروری کلی بر تقسیم بندی اتوآنالایزرها و روش های مختلف اندازه گیری در آنها خواهیم داشت.</a:t>
            </a:r>
            <a:endParaRPr lang="en-US" dirty="0" smtClean="0">
              <a:cs typeface="B Nazanin" pitchFamily="2" charset="-78"/>
            </a:endParaRPr>
          </a:p>
          <a:p>
            <a:endParaRPr lang="en-US" dirty="0"/>
          </a:p>
        </p:txBody>
      </p:sp>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92500" lnSpcReduction="20000"/>
          </a:bodyPr>
          <a:lstStyle/>
          <a:p>
            <a:pPr algn="just" rtl="1">
              <a:lnSpc>
                <a:spcPct val="150000"/>
              </a:lnSpc>
            </a:pPr>
            <a:r>
              <a:rPr lang="ar-SA" dirty="0" smtClean="0">
                <a:cs typeface="B Nazanin" pitchFamily="2" charset="-78"/>
              </a:rPr>
              <a:t>آنالایزرهای بیوشیمیایی دستگاه هایی هستند که غلظت متابولیت ها، الکترولیت ها، پروتئین‌ها و داروها را در سرم، پلاسما، ادرار و مایع مغزی- نخاعی ‏‎</a:t>
            </a:r>
            <a:r>
              <a:rPr lang="en-US" dirty="0" smtClean="0">
                <a:cs typeface="B Nazanin" pitchFamily="2" charset="-78"/>
              </a:rPr>
              <a:t>(CSF)</a:t>
            </a:r>
            <a:r>
              <a:rPr lang="ar-SA" dirty="0" smtClean="0">
                <a:cs typeface="B Nazanin" pitchFamily="2" charset="-78"/>
              </a:rPr>
              <a:t>‎‏ و سایر مایعات بدن با دقت و صحت بالا اندازه گیری می کنند. </a:t>
            </a:r>
            <a:endParaRPr lang="en-US" dirty="0" smtClean="0">
              <a:cs typeface="B Nazanin" pitchFamily="2" charset="-78"/>
            </a:endParaRPr>
          </a:p>
          <a:p>
            <a:pPr algn="just" rtl="1">
              <a:lnSpc>
                <a:spcPct val="150000"/>
              </a:lnSpc>
            </a:pPr>
            <a:r>
              <a:rPr lang="ar-SA" dirty="0" smtClean="0">
                <a:cs typeface="B Nazanin" pitchFamily="2" charset="-78"/>
              </a:rPr>
              <a:t>مزایای به کارگیری این سیستم ها در آزمایشگاه عبارتند از: </a:t>
            </a:r>
            <a:endParaRPr lang="en-US" dirty="0" smtClean="0">
              <a:cs typeface="B Nazanin" pitchFamily="2" charset="-78"/>
            </a:endParaRPr>
          </a:p>
          <a:p>
            <a:pPr algn="just" rtl="1">
              <a:lnSpc>
                <a:spcPct val="150000"/>
              </a:lnSpc>
            </a:pPr>
            <a:r>
              <a:rPr lang="fa-IR" dirty="0" smtClean="0">
                <a:cs typeface="B Nazanin" pitchFamily="2" charset="-78"/>
              </a:rPr>
              <a:t>۱) </a:t>
            </a:r>
            <a:r>
              <a:rPr lang="ar-SA" dirty="0" smtClean="0">
                <a:cs typeface="B Nazanin" pitchFamily="2" charset="-78"/>
              </a:rPr>
              <a:t>افزایش سرعت و حجم کاری</a:t>
            </a:r>
            <a:endParaRPr lang="en-US" dirty="0" smtClean="0">
              <a:cs typeface="B Nazanin" pitchFamily="2" charset="-78"/>
            </a:endParaRPr>
          </a:p>
          <a:p>
            <a:pPr algn="just" rtl="1">
              <a:lnSpc>
                <a:spcPct val="150000"/>
              </a:lnSpc>
            </a:pPr>
            <a:r>
              <a:rPr lang="fa-IR" dirty="0" smtClean="0">
                <a:cs typeface="B Nazanin" pitchFamily="2" charset="-78"/>
              </a:rPr>
              <a:t>۲) </a:t>
            </a:r>
            <a:r>
              <a:rPr lang="ar-SA" dirty="0" smtClean="0">
                <a:cs typeface="B Nazanin" pitchFamily="2" charset="-78"/>
              </a:rPr>
              <a:t>کاهش خطاهای انسانی</a:t>
            </a:r>
            <a:endParaRPr lang="en-US" dirty="0" smtClean="0">
              <a:cs typeface="B Nazanin" pitchFamily="2" charset="-78"/>
            </a:endParaRPr>
          </a:p>
          <a:p>
            <a:pPr algn="just" rtl="1">
              <a:lnSpc>
                <a:spcPct val="150000"/>
              </a:lnSpc>
            </a:pPr>
            <a:r>
              <a:rPr lang="fa-IR" dirty="0" smtClean="0">
                <a:cs typeface="B Nazanin" pitchFamily="2" charset="-78"/>
              </a:rPr>
              <a:t>۳) </a:t>
            </a:r>
            <a:r>
              <a:rPr lang="ar-SA" dirty="0" smtClean="0">
                <a:cs typeface="B Nazanin" pitchFamily="2" charset="-78"/>
              </a:rPr>
              <a:t>افزایش دقت و صحت نتایج</a:t>
            </a:r>
            <a:endParaRPr lang="en-US" dirty="0" smtClean="0">
              <a:cs typeface="B Nazanin" pitchFamily="2" charset="-78"/>
            </a:endParaRPr>
          </a:p>
          <a:p>
            <a:pPr algn="just" rtl="1">
              <a:lnSpc>
                <a:spcPct val="150000"/>
              </a:lnSpc>
            </a:pPr>
            <a:r>
              <a:rPr lang="fa-IR" dirty="0" smtClean="0">
                <a:cs typeface="B Nazanin" pitchFamily="2" charset="-78"/>
              </a:rPr>
              <a:t>۴) </a:t>
            </a:r>
            <a:r>
              <a:rPr lang="ar-SA" dirty="0" smtClean="0">
                <a:cs typeface="B Nazanin" pitchFamily="2" charset="-78"/>
              </a:rPr>
              <a:t>صرفه جویی در مصرف نمونه و معرف ها</a:t>
            </a:r>
            <a:endParaRPr lang="en-US" dirty="0" smtClean="0">
              <a:cs typeface="B Nazanin" pitchFamily="2" charset="-78"/>
            </a:endParaRPr>
          </a:p>
          <a:p>
            <a:pPr algn="just" rtl="1">
              <a:lnSpc>
                <a:spcPct val="150000"/>
              </a:lnSpc>
            </a:pPr>
            <a:r>
              <a:rPr lang="fa-IR" dirty="0" smtClean="0">
                <a:cs typeface="B Nazanin" pitchFamily="2" charset="-78"/>
              </a:rPr>
              <a:t>۵) </a:t>
            </a:r>
            <a:r>
              <a:rPr lang="ar-SA" dirty="0" smtClean="0">
                <a:cs typeface="B Nazanin" pitchFamily="2" charset="-78"/>
              </a:rPr>
              <a:t>دقت در تکرار آزمایش (تکرار پذیر بودن آزمایش) </a:t>
            </a:r>
            <a:endParaRPr lang="en-US" dirty="0" smtClean="0">
              <a:cs typeface="B Nazanin" pitchFamily="2" charset="-78"/>
            </a:endParaRPr>
          </a:p>
          <a:p>
            <a:pPr algn="just" rtl="1">
              <a:lnSpc>
                <a:spcPct val="150000"/>
              </a:lnSpc>
            </a:pPr>
            <a:r>
              <a:rPr lang="fa-IR" dirty="0" smtClean="0">
                <a:cs typeface="B Nazanin" pitchFamily="2" charset="-78"/>
              </a:rPr>
              <a:t>۶) </a:t>
            </a:r>
            <a:r>
              <a:rPr lang="ar-SA" dirty="0" smtClean="0">
                <a:cs typeface="B Nazanin" pitchFamily="2" charset="-78"/>
              </a:rPr>
              <a:t>کاهش هزینه های جانبی و کاهش پرسنل در آزمایشگاه</a:t>
            </a:r>
            <a:endParaRPr lang="en-US" dirty="0" smtClean="0">
              <a:cs typeface="B Nazanin" pitchFamily="2" charset="-78"/>
            </a:endParaRPr>
          </a:p>
          <a:p>
            <a:endParaRPr lang="en-US" dirty="0"/>
          </a:p>
        </p:txBody>
      </p:sp>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632666"/>
          </a:xfrm>
        </p:spPr>
        <p:txBody>
          <a:bodyPr>
            <a:normAutofit/>
          </a:bodyPr>
          <a:lstStyle/>
          <a:p>
            <a:pPr algn="ctr" rtl="1"/>
            <a:r>
              <a:rPr lang="ar-SA" sz="2800" dirty="0" smtClean="0">
                <a:cs typeface="B Nazanin" pitchFamily="2" charset="-78"/>
              </a:rPr>
              <a:t>قسمت های اصلی سخت افزار یک دستگاه اتوآنالایزر شامل موارد زیر است:</a:t>
            </a:r>
            <a:endParaRPr lang="en-US" sz="2800" dirty="0">
              <a:cs typeface="B Nazanin" pitchFamily="2" charset="-78"/>
            </a:endParaRPr>
          </a:p>
        </p:txBody>
      </p:sp>
      <p:sp>
        <p:nvSpPr>
          <p:cNvPr id="3" name="Content Placeholder 2"/>
          <p:cNvSpPr>
            <a:spLocks noGrp="1"/>
          </p:cNvSpPr>
          <p:nvPr>
            <p:ph idx="1"/>
          </p:nvPr>
        </p:nvSpPr>
        <p:spPr>
          <a:xfrm>
            <a:off x="457200" y="1714488"/>
            <a:ext cx="8229600" cy="4929222"/>
          </a:xfrm>
        </p:spPr>
        <p:txBody>
          <a:bodyPr>
            <a:normAutofit fontScale="62500" lnSpcReduction="20000"/>
          </a:bodyPr>
          <a:lstStyle/>
          <a:p>
            <a:pPr algn="just" rtl="1"/>
            <a:r>
              <a:rPr lang="fa-IR" dirty="0" smtClean="0">
                <a:cs typeface="B Nazanin" pitchFamily="2" charset="-78"/>
              </a:rPr>
              <a:t>۱) ‏</a:t>
            </a:r>
            <a:r>
              <a:rPr lang="en-US" dirty="0" smtClean="0">
                <a:cs typeface="B Nazanin" pitchFamily="2" charset="-78"/>
              </a:rPr>
              <a:t>UPS</a:t>
            </a:r>
            <a:r>
              <a:rPr lang="fa-IR" dirty="0" smtClean="0">
                <a:cs typeface="B Nazanin" pitchFamily="2" charset="-78"/>
              </a:rPr>
              <a:t>‏ (</a:t>
            </a:r>
            <a:r>
              <a:rPr lang="ar-SA" dirty="0" smtClean="0">
                <a:cs typeface="B Nazanin" pitchFamily="2" charset="-78"/>
              </a:rPr>
              <a:t>سیستم تامین کننده ولتاژ و جریان مورد نیاز سایر قسمت ها)،</a:t>
            </a:r>
            <a:endParaRPr lang="en-US" dirty="0" smtClean="0">
              <a:cs typeface="B Nazanin" pitchFamily="2" charset="-78"/>
            </a:endParaRPr>
          </a:p>
          <a:p>
            <a:pPr algn="just" rtl="1"/>
            <a:r>
              <a:rPr lang="fa-IR" dirty="0" smtClean="0">
                <a:cs typeface="B Nazanin" pitchFamily="2" charset="-78"/>
              </a:rPr>
              <a:t>۲) </a:t>
            </a:r>
            <a:r>
              <a:rPr lang="ar-SA" dirty="0" smtClean="0">
                <a:cs typeface="B Nazanin" pitchFamily="2" charset="-78"/>
              </a:rPr>
              <a:t>مدارات الکترونیکی و کامپیوتری شامل بوردهای کنترل، ‏</a:t>
            </a:r>
            <a:r>
              <a:rPr lang="en-US" dirty="0" err="1" smtClean="0">
                <a:cs typeface="B Nazanin" pitchFamily="2" charset="-78"/>
              </a:rPr>
              <a:t>CPU,Main</a:t>
            </a:r>
            <a:r>
              <a:rPr lang="en-US" dirty="0" smtClean="0">
                <a:cs typeface="B Nazanin" pitchFamily="2" charset="-78"/>
              </a:rPr>
              <a:t> Board</a:t>
            </a:r>
            <a:r>
              <a:rPr lang="ar-SA" dirty="0" smtClean="0">
                <a:cs typeface="B Nazanin" pitchFamily="2" charset="-78"/>
              </a:rPr>
              <a:t>‏ </a:t>
            </a:r>
            <a:endParaRPr lang="en-US" dirty="0" smtClean="0">
              <a:cs typeface="B Nazanin" pitchFamily="2" charset="-78"/>
            </a:endParaRPr>
          </a:p>
          <a:p>
            <a:pPr algn="just" rtl="1"/>
            <a:r>
              <a:rPr lang="fa-IR" dirty="0" smtClean="0">
                <a:cs typeface="B Nazanin" pitchFamily="2" charset="-78"/>
              </a:rPr>
              <a:t>۳) </a:t>
            </a:r>
            <a:r>
              <a:rPr lang="ar-SA" dirty="0" smtClean="0">
                <a:cs typeface="B Nazanin" pitchFamily="2" charset="-78"/>
              </a:rPr>
              <a:t>پمپ های الکترومکانیکی،</a:t>
            </a:r>
            <a:endParaRPr lang="en-US" dirty="0" smtClean="0">
              <a:cs typeface="B Nazanin" pitchFamily="2" charset="-78"/>
            </a:endParaRPr>
          </a:p>
          <a:p>
            <a:pPr algn="just" rtl="1"/>
            <a:r>
              <a:rPr lang="fa-IR" dirty="0" smtClean="0">
                <a:cs typeface="B Nazanin" pitchFamily="2" charset="-78"/>
              </a:rPr>
              <a:t>۴) </a:t>
            </a:r>
            <a:r>
              <a:rPr lang="ar-SA" dirty="0" smtClean="0">
                <a:cs typeface="B Nazanin" pitchFamily="2" charset="-78"/>
              </a:rPr>
              <a:t>انواع سرنگ و پیستون،</a:t>
            </a:r>
            <a:endParaRPr lang="en-US" dirty="0" smtClean="0">
              <a:cs typeface="B Nazanin" pitchFamily="2" charset="-78"/>
            </a:endParaRPr>
          </a:p>
          <a:p>
            <a:pPr algn="just" rtl="1"/>
            <a:r>
              <a:rPr lang="fa-IR" dirty="0" smtClean="0">
                <a:cs typeface="B Nazanin" pitchFamily="2" charset="-78"/>
              </a:rPr>
              <a:t>۵) </a:t>
            </a:r>
            <a:r>
              <a:rPr lang="ar-SA" dirty="0" smtClean="0">
                <a:cs typeface="B Nazanin" pitchFamily="2" charset="-78"/>
              </a:rPr>
              <a:t>شلنگ ها و تیوب ها،</a:t>
            </a:r>
            <a:endParaRPr lang="en-US" dirty="0" smtClean="0">
              <a:cs typeface="B Nazanin" pitchFamily="2" charset="-78"/>
            </a:endParaRPr>
          </a:p>
          <a:p>
            <a:pPr algn="just" rtl="1"/>
            <a:r>
              <a:rPr lang="fa-IR" dirty="0" smtClean="0">
                <a:cs typeface="B Nazanin" pitchFamily="2" charset="-78"/>
              </a:rPr>
              <a:t>۶) </a:t>
            </a:r>
            <a:r>
              <a:rPr lang="ar-SA" dirty="0" smtClean="0">
                <a:cs typeface="B Nazanin" pitchFamily="2" charset="-78"/>
              </a:rPr>
              <a:t>انواع موتورهای آنالوگ و دیجیتال</a:t>
            </a:r>
            <a:endParaRPr lang="en-US" dirty="0" smtClean="0">
              <a:cs typeface="B Nazanin" pitchFamily="2" charset="-78"/>
            </a:endParaRPr>
          </a:p>
          <a:p>
            <a:pPr algn="just" rtl="1"/>
            <a:r>
              <a:rPr lang="fa-IR" dirty="0" smtClean="0">
                <a:cs typeface="B Nazanin" pitchFamily="2" charset="-78"/>
              </a:rPr>
              <a:t>۷) </a:t>
            </a:r>
            <a:r>
              <a:rPr lang="ar-SA" dirty="0" smtClean="0">
                <a:cs typeface="B Nazanin" pitchFamily="2" charset="-78"/>
              </a:rPr>
              <a:t>انواع شیرهای الکترومغناطیسی،</a:t>
            </a:r>
            <a:endParaRPr lang="en-US" dirty="0" smtClean="0">
              <a:cs typeface="B Nazanin" pitchFamily="2" charset="-78"/>
            </a:endParaRPr>
          </a:p>
          <a:p>
            <a:pPr algn="just" rtl="1"/>
            <a:r>
              <a:rPr lang="fa-IR" dirty="0" smtClean="0">
                <a:cs typeface="B Nazanin" pitchFamily="2" charset="-78"/>
              </a:rPr>
              <a:t>۸) </a:t>
            </a:r>
            <a:r>
              <a:rPr lang="ar-SA" dirty="0" smtClean="0">
                <a:cs typeface="B Nazanin" pitchFamily="2" charset="-78"/>
              </a:rPr>
              <a:t>انواع سوزن ها،</a:t>
            </a:r>
            <a:endParaRPr lang="en-US" dirty="0" smtClean="0">
              <a:cs typeface="B Nazanin" pitchFamily="2" charset="-78"/>
            </a:endParaRPr>
          </a:p>
          <a:p>
            <a:pPr algn="just" rtl="1"/>
            <a:r>
              <a:rPr lang="fa-IR" dirty="0" smtClean="0">
                <a:cs typeface="B Nazanin" pitchFamily="2" charset="-78"/>
              </a:rPr>
              <a:t>۹) </a:t>
            </a:r>
            <a:r>
              <a:rPr lang="ar-SA" dirty="0" smtClean="0">
                <a:cs typeface="B Nazanin" pitchFamily="2" charset="-78"/>
              </a:rPr>
              <a:t>انواع ربات ها،</a:t>
            </a:r>
            <a:endParaRPr lang="en-US" dirty="0" smtClean="0">
              <a:cs typeface="B Nazanin" pitchFamily="2" charset="-78"/>
            </a:endParaRPr>
          </a:p>
          <a:p>
            <a:pPr algn="just" rtl="1"/>
            <a:r>
              <a:rPr lang="ar-SA" dirty="0" smtClean="0">
                <a:cs typeface="B Nazanin" pitchFamily="2" charset="-78"/>
              </a:rPr>
              <a:t>قسمت فتومتریک شامل:</a:t>
            </a:r>
            <a:endParaRPr lang="en-US" dirty="0" smtClean="0">
              <a:cs typeface="B Nazanin" pitchFamily="2" charset="-78"/>
            </a:endParaRPr>
          </a:p>
          <a:p>
            <a:pPr algn="just" rtl="1"/>
            <a:r>
              <a:rPr lang="fa-IR" dirty="0" smtClean="0">
                <a:cs typeface="B Nazanin" pitchFamily="2" charset="-78"/>
              </a:rPr>
              <a:t>۱) </a:t>
            </a:r>
            <a:r>
              <a:rPr lang="ar-SA" dirty="0" smtClean="0">
                <a:cs typeface="B Nazanin" pitchFamily="2" charset="-78"/>
              </a:rPr>
              <a:t>لامپ </a:t>
            </a:r>
            <a:endParaRPr lang="en-US" dirty="0" smtClean="0">
              <a:cs typeface="B Nazanin" pitchFamily="2" charset="-78"/>
            </a:endParaRPr>
          </a:p>
          <a:p>
            <a:pPr algn="just" rtl="1"/>
            <a:r>
              <a:rPr lang="fa-IR" dirty="0" smtClean="0">
                <a:cs typeface="B Nazanin" pitchFamily="2" charset="-78"/>
              </a:rPr>
              <a:t>۲) </a:t>
            </a:r>
            <a:r>
              <a:rPr lang="ar-SA" dirty="0" smtClean="0">
                <a:cs typeface="B Nazanin" pitchFamily="2" charset="-78"/>
              </a:rPr>
              <a:t>فیلترهای نوری</a:t>
            </a:r>
            <a:endParaRPr lang="en-US" dirty="0" smtClean="0">
              <a:cs typeface="B Nazanin" pitchFamily="2" charset="-78"/>
            </a:endParaRPr>
          </a:p>
          <a:p>
            <a:pPr algn="just" rtl="1"/>
            <a:r>
              <a:rPr lang="fa-IR" dirty="0" smtClean="0">
                <a:cs typeface="B Nazanin" pitchFamily="2" charset="-78"/>
              </a:rPr>
              <a:t>۳) </a:t>
            </a:r>
            <a:r>
              <a:rPr lang="ar-SA" dirty="0" smtClean="0">
                <a:cs typeface="B Nazanin" pitchFamily="2" charset="-78"/>
              </a:rPr>
              <a:t>محل نگهداری نمونه آماده قرائت</a:t>
            </a:r>
            <a:endParaRPr lang="en-US" dirty="0" smtClean="0">
              <a:cs typeface="B Nazanin" pitchFamily="2" charset="-78"/>
            </a:endParaRPr>
          </a:p>
          <a:p>
            <a:pPr algn="just" rtl="1"/>
            <a:r>
              <a:rPr lang="fa-IR" dirty="0" smtClean="0">
                <a:cs typeface="B Nazanin" pitchFamily="2" charset="-78"/>
              </a:rPr>
              <a:t>۴) </a:t>
            </a:r>
            <a:r>
              <a:rPr lang="ar-SA" dirty="0" smtClean="0">
                <a:cs typeface="B Nazanin" pitchFamily="2" charset="-78"/>
              </a:rPr>
              <a:t>دتکتتورو </a:t>
            </a:r>
            <a:endParaRPr lang="en-US" dirty="0" smtClean="0">
              <a:cs typeface="B Nazanin" pitchFamily="2" charset="-78"/>
            </a:endParaRPr>
          </a:p>
          <a:p>
            <a:pPr algn="just" rtl="1"/>
            <a:r>
              <a:rPr lang="fa-IR" dirty="0" smtClean="0">
                <a:cs typeface="B Nazanin" pitchFamily="2" charset="-78"/>
              </a:rPr>
              <a:t>۵) </a:t>
            </a:r>
            <a:r>
              <a:rPr lang="ar-SA" dirty="0" smtClean="0">
                <a:cs typeface="B Nazanin" pitchFamily="2" charset="-78"/>
              </a:rPr>
              <a:t>مدار تبدیل است.</a:t>
            </a:r>
            <a:endParaRPr lang="en-US" dirty="0" smtClean="0">
              <a:cs typeface="B Nazanin" pitchFamily="2" charset="-78"/>
            </a:endParaRPr>
          </a:p>
          <a:p>
            <a:pPr algn="just" rtl="1"/>
            <a:r>
              <a:rPr lang="ar-SA" dirty="0" smtClean="0">
                <a:cs typeface="B Nazanin" pitchFamily="2" charset="-78"/>
              </a:rPr>
              <a:t>لوازم جانبی سخت افزاری در یک دستگاه اتوآنالایزر معمولا عبارتند از:</a:t>
            </a:r>
            <a:endParaRPr lang="en-US" dirty="0" smtClean="0">
              <a:cs typeface="B Nazanin" pitchFamily="2" charset="-78"/>
            </a:endParaRPr>
          </a:p>
          <a:p>
            <a:pPr algn="just" rtl="1"/>
            <a:r>
              <a:rPr lang="fa-IR" dirty="0" smtClean="0">
                <a:cs typeface="B Nazanin" pitchFamily="2" charset="-78"/>
              </a:rPr>
              <a:t>۱) </a:t>
            </a:r>
            <a:r>
              <a:rPr lang="ar-SA" dirty="0" smtClean="0">
                <a:cs typeface="B Nazanin" pitchFamily="2" charset="-78"/>
              </a:rPr>
              <a:t>صفحه کلید،‏</a:t>
            </a:r>
            <a:endParaRPr lang="en-US" dirty="0" smtClean="0">
              <a:cs typeface="B Nazanin" pitchFamily="2" charset="-78"/>
            </a:endParaRPr>
          </a:p>
          <a:p>
            <a:pPr algn="just" rtl="1"/>
            <a:r>
              <a:rPr lang="ar-SA" dirty="0" smtClean="0">
                <a:cs typeface="B Nazanin" pitchFamily="2" charset="-78"/>
              </a:rPr>
              <a:t>‏</a:t>
            </a:r>
            <a:r>
              <a:rPr lang="fa-IR" dirty="0" smtClean="0">
                <a:cs typeface="B Nazanin" pitchFamily="2" charset="-78"/>
              </a:rPr>
              <a:t>۲) </a:t>
            </a:r>
            <a:r>
              <a:rPr lang="ar-SA" dirty="0" smtClean="0">
                <a:cs typeface="B Nazanin" pitchFamily="2" charset="-78"/>
              </a:rPr>
              <a:t>نمایشگر،</a:t>
            </a:r>
            <a:endParaRPr lang="en-US" dirty="0" smtClean="0">
              <a:cs typeface="B Nazanin" pitchFamily="2" charset="-78"/>
            </a:endParaRPr>
          </a:p>
          <a:p>
            <a:pPr algn="just" rtl="1"/>
            <a:r>
              <a:rPr lang="fa-IR" dirty="0" smtClean="0">
                <a:cs typeface="B Nazanin" pitchFamily="2" charset="-78"/>
              </a:rPr>
              <a:t>۳) </a:t>
            </a:r>
            <a:r>
              <a:rPr lang="ar-SA" dirty="0" smtClean="0">
                <a:cs typeface="B Nazanin" pitchFamily="2" charset="-78"/>
              </a:rPr>
              <a:t>چاپگر،</a:t>
            </a:r>
            <a:endParaRPr lang="en-US" dirty="0" smtClean="0">
              <a:cs typeface="B Nazanin" pitchFamily="2" charset="-78"/>
            </a:endParaRPr>
          </a:p>
          <a:p>
            <a:pPr algn="just" rtl="1"/>
            <a:r>
              <a:rPr lang="fa-IR" dirty="0" smtClean="0">
                <a:cs typeface="B Nazanin" pitchFamily="2" charset="-78"/>
              </a:rPr>
              <a:t>۴) </a:t>
            </a:r>
            <a:r>
              <a:rPr lang="ar-SA" dirty="0" smtClean="0">
                <a:cs typeface="B Nazanin" pitchFamily="2" charset="-78"/>
              </a:rPr>
              <a:t>دستگاه بارکد خوان.</a:t>
            </a:r>
            <a:endParaRPr lang="en-US" dirty="0" smtClean="0">
              <a:cs typeface="B Nazanin" pitchFamily="2" charset="-78"/>
            </a:endParaRPr>
          </a:p>
          <a:p>
            <a:endParaRPr lang="en-US"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85000" lnSpcReduction="20000"/>
          </a:bodyPr>
          <a:lstStyle/>
          <a:p>
            <a:pPr algn="just" rtl="1">
              <a:lnSpc>
                <a:spcPct val="150000"/>
              </a:lnSpc>
            </a:pPr>
            <a:r>
              <a:rPr lang="ar-SA" dirty="0" smtClean="0">
                <a:cs typeface="B Nazanin" pitchFamily="2" charset="-78"/>
              </a:rPr>
              <a:t>با توجه به تفاسیر فوق در ادامه بحث به بررسی چند نمونه از سیستم های اتوآنالایزر، قسمت های مختلف آن ها و نحوه کار با آن ها خواهیم پرداخت. </a:t>
            </a:r>
            <a:endParaRPr lang="en-US" dirty="0" smtClean="0">
              <a:cs typeface="B Nazanin" pitchFamily="2" charset="-78"/>
            </a:endParaRPr>
          </a:p>
          <a:p>
            <a:pPr algn="just" rtl="1">
              <a:lnSpc>
                <a:spcPct val="150000"/>
              </a:lnSpc>
            </a:pPr>
            <a:r>
              <a:rPr lang="ar-SA" dirty="0" smtClean="0">
                <a:cs typeface="B Nazanin" pitchFamily="2" charset="-78"/>
              </a:rPr>
              <a:t>● برخی مشخصات یک اتوآنالایزر مناسب</a:t>
            </a:r>
            <a:endParaRPr lang="en-US" dirty="0" smtClean="0">
              <a:cs typeface="B Nazanin" pitchFamily="2" charset="-78"/>
            </a:endParaRPr>
          </a:p>
          <a:p>
            <a:pPr algn="just" rtl="1">
              <a:lnSpc>
                <a:spcPct val="150000"/>
              </a:lnSpc>
            </a:pPr>
            <a:r>
              <a:rPr lang="ar-SA" dirty="0" smtClean="0">
                <a:cs typeface="B Nazanin" pitchFamily="2" charset="-78"/>
              </a:rPr>
              <a:t>‏</a:t>
            </a:r>
            <a:r>
              <a:rPr lang="fa-IR" dirty="0" smtClean="0">
                <a:cs typeface="B Nazanin" pitchFamily="2" charset="-78"/>
              </a:rPr>
              <a:t>۱) </a:t>
            </a:r>
            <a:r>
              <a:rPr lang="ar-SA" dirty="0" smtClean="0">
                <a:cs typeface="B Nazanin" pitchFamily="2" charset="-78"/>
              </a:rPr>
              <a:t>قدرت برنامه ریزی برای تست های متنوع تر و بیشتر. </a:t>
            </a:r>
            <a:endParaRPr lang="en-US" dirty="0" smtClean="0">
              <a:cs typeface="B Nazanin" pitchFamily="2" charset="-78"/>
            </a:endParaRPr>
          </a:p>
          <a:p>
            <a:pPr algn="just" rtl="1">
              <a:lnSpc>
                <a:spcPct val="150000"/>
              </a:lnSpc>
            </a:pPr>
            <a:r>
              <a:rPr lang="fa-IR" dirty="0" smtClean="0">
                <a:cs typeface="B Nazanin" pitchFamily="2" charset="-78"/>
              </a:rPr>
              <a:t>۲) </a:t>
            </a:r>
            <a:r>
              <a:rPr lang="ar-SA" dirty="0" smtClean="0">
                <a:cs typeface="B Nazanin" pitchFamily="2" charset="-78"/>
              </a:rPr>
              <a:t>عدم نیاز به مرتب کردن تست های هر نمونه جهت آزمایش</a:t>
            </a:r>
            <a:endParaRPr lang="en-US" dirty="0" smtClean="0">
              <a:cs typeface="B Nazanin" pitchFamily="2" charset="-78"/>
            </a:endParaRPr>
          </a:p>
          <a:p>
            <a:pPr algn="just" rtl="1">
              <a:lnSpc>
                <a:spcPct val="150000"/>
              </a:lnSpc>
            </a:pPr>
            <a:r>
              <a:rPr lang="fa-IR" dirty="0" smtClean="0">
                <a:cs typeface="B Nazanin" pitchFamily="2" charset="-78"/>
              </a:rPr>
              <a:t>۳) </a:t>
            </a:r>
            <a:r>
              <a:rPr lang="ar-SA" dirty="0" smtClean="0">
                <a:cs typeface="B Nazanin" pitchFamily="2" charset="-78"/>
              </a:rPr>
              <a:t>سرعت بالای انجام تست ها </a:t>
            </a:r>
            <a:endParaRPr lang="en-US" dirty="0" smtClean="0">
              <a:cs typeface="B Nazanin" pitchFamily="2" charset="-78"/>
            </a:endParaRPr>
          </a:p>
          <a:p>
            <a:pPr algn="just" rtl="1">
              <a:lnSpc>
                <a:spcPct val="150000"/>
              </a:lnSpc>
            </a:pPr>
            <a:r>
              <a:rPr lang="fa-IR" dirty="0" smtClean="0">
                <a:cs typeface="B Nazanin" pitchFamily="2" charset="-78"/>
              </a:rPr>
              <a:t>۴) </a:t>
            </a:r>
            <a:r>
              <a:rPr lang="ar-SA" dirty="0" smtClean="0">
                <a:cs typeface="B Nazanin" pitchFamily="2" charset="-78"/>
              </a:rPr>
              <a:t>مصرف حداقل کالیبراتور برای کالیبراسیون دستگاه</a:t>
            </a:r>
            <a:endParaRPr lang="en-US" dirty="0" smtClean="0">
              <a:cs typeface="B Nazanin" pitchFamily="2" charset="-78"/>
            </a:endParaRPr>
          </a:p>
          <a:p>
            <a:pPr algn="just" rtl="1">
              <a:lnSpc>
                <a:spcPct val="150000"/>
              </a:lnSpc>
            </a:pPr>
            <a:r>
              <a:rPr lang="fa-IR" dirty="0" smtClean="0">
                <a:cs typeface="B Nazanin" pitchFamily="2" charset="-78"/>
              </a:rPr>
              <a:t>۵) </a:t>
            </a:r>
            <a:r>
              <a:rPr lang="ar-SA" dirty="0" smtClean="0">
                <a:cs typeface="B Nazanin" pitchFamily="2" charset="-78"/>
              </a:rPr>
              <a:t>نداشتن فاضلاب مزاحم ناشی از شستشوی سیستم</a:t>
            </a:r>
            <a:endParaRPr lang="en-US" dirty="0" smtClean="0">
              <a:cs typeface="B Nazanin" pitchFamily="2" charset="-78"/>
            </a:endParaRPr>
          </a:p>
          <a:p>
            <a:pPr algn="just" rtl="1">
              <a:lnSpc>
                <a:spcPct val="150000"/>
              </a:lnSpc>
            </a:pPr>
            <a:r>
              <a:rPr lang="fa-IR" dirty="0" smtClean="0">
                <a:cs typeface="B Nazanin" pitchFamily="2" charset="-78"/>
              </a:rPr>
              <a:t>۶) </a:t>
            </a:r>
            <a:r>
              <a:rPr lang="ar-SA" dirty="0" smtClean="0">
                <a:cs typeface="B Nazanin" pitchFamily="2" charset="-78"/>
              </a:rPr>
              <a:t>مصرف کمتر معرف و مواد مصرفی دیگر </a:t>
            </a:r>
            <a:endParaRPr lang="en-US" dirty="0" smtClean="0">
              <a:cs typeface="B Nazanin" pitchFamily="2" charset="-78"/>
            </a:endParaRPr>
          </a:p>
          <a:p>
            <a:pPr algn="just" rtl="1">
              <a:lnSpc>
                <a:spcPct val="150000"/>
              </a:lnSpc>
            </a:pPr>
            <a:r>
              <a:rPr lang="fa-IR" dirty="0" smtClean="0">
                <a:cs typeface="B Nazanin" pitchFamily="2" charset="-78"/>
              </a:rPr>
              <a:t>۷) </a:t>
            </a:r>
            <a:r>
              <a:rPr lang="ar-SA" dirty="0" smtClean="0">
                <a:cs typeface="B Nazanin" pitchFamily="2" charset="-78"/>
              </a:rPr>
              <a:t>مصرف کمتر نمونه سرم</a:t>
            </a:r>
            <a:endParaRPr lang="en-US" dirty="0" smtClean="0">
              <a:cs typeface="B Nazanin" pitchFamily="2" charset="-78"/>
            </a:endParaRPr>
          </a:p>
          <a:p>
            <a:pPr algn="just" rtl="1">
              <a:lnSpc>
                <a:spcPct val="150000"/>
              </a:lnSpc>
            </a:pPr>
            <a:r>
              <a:rPr lang="fa-IR" dirty="0" smtClean="0">
                <a:cs typeface="B Nazanin" pitchFamily="2" charset="-78"/>
              </a:rPr>
              <a:t>۸) </a:t>
            </a:r>
            <a:r>
              <a:rPr lang="ar-SA" dirty="0" smtClean="0">
                <a:cs typeface="B Nazanin" pitchFamily="2" charset="-78"/>
              </a:rPr>
              <a:t>قابل استفاده با انواع معرف های خارجی یا تولید داخل</a:t>
            </a:r>
            <a:r>
              <a:rPr lang="ar-SA" dirty="0" smtClean="0"/>
              <a:t> </a:t>
            </a:r>
            <a:endParaRPr lang="en-US" dirty="0" smtClean="0"/>
          </a:p>
          <a:p>
            <a:endParaRPr lang="en-US" dirty="0"/>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6000792"/>
          </a:xfrm>
        </p:spPr>
        <p:txBody>
          <a:bodyPr>
            <a:normAutofit fontScale="70000" lnSpcReduction="20000"/>
          </a:bodyPr>
          <a:lstStyle/>
          <a:p>
            <a:pPr algn="just" rtl="1">
              <a:lnSpc>
                <a:spcPct val="120000"/>
              </a:lnSpc>
            </a:pPr>
            <a:r>
              <a:rPr lang="ar-SA" dirty="0" smtClean="0">
                <a:cs typeface="B Nazanin" pitchFamily="2" charset="-78"/>
              </a:rPr>
              <a:t>قابل کار در هر دو حالت ‏</a:t>
            </a:r>
            <a:r>
              <a:rPr lang="en-US" dirty="0" err="1" smtClean="0">
                <a:cs typeface="B Nazanin" pitchFamily="2" charset="-78"/>
              </a:rPr>
              <a:t>RandomAccess</a:t>
            </a:r>
            <a:r>
              <a:rPr lang="en-US" dirty="0" smtClean="0">
                <a:cs typeface="B Nazanin" pitchFamily="2" charset="-78"/>
              </a:rPr>
              <a:t>, batch</a:t>
            </a:r>
            <a:r>
              <a:rPr lang="ar-SA" dirty="0" smtClean="0">
                <a:cs typeface="B Nazanin" pitchFamily="2" charset="-78"/>
              </a:rPr>
              <a:t>‏ در ادامه به توضیح کامل یک سیستم نمونه می پردازیم. </a:t>
            </a:r>
            <a:endParaRPr lang="en-US" dirty="0" smtClean="0">
              <a:cs typeface="B Nazanin" pitchFamily="2" charset="-78"/>
            </a:endParaRPr>
          </a:p>
          <a:p>
            <a:pPr algn="just" rtl="1">
              <a:lnSpc>
                <a:spcPct val="120000"/>
              </a:lnSpc>
            </a:pPr>
            <a:r>
              <a:rPr lang="ar-SA" dirty="0" smtClean="0">
                <a:cs typeface="B Nazanin" pitchFamily="2" charset="-78"/>
              </a:rPr>
              <a:t>این دستگاه شامل چند قسمت اصلی است: </a:t>
            </a:r>
            <a:endParaRPr lang="en-US" dirty="0" smtClean="0">
              <a:cs typeface="B Nazanin" pitchFamily="2" charset="-78"/>
            </a:endParaRPr>
          </a:p>
          <a:p>
            <a:pPr algn="just" rtl="1">
              <a:lnSpc>
                <a:spcPct val="120000"/>
              </a:lnSpc>
            </a:pPr>
            <a:r>
              <a:rPr lang="fa-IR" dirty="0" smtClean="0">
                <a:cs typeface="B Nazanin" pitchFamily="2" charset="-78"/>
              </a:rPr>
              <a:t>۱) </a:t>
            </a:r>
            <a:r>
              <a:rPr lang="ar-SA" dirty="0" smtClean="0">
                <a:cs typeface="B Nazanin" pitchFamily="2" charset="-78"/>
              </a:rPr>
              <a:t>سینی معرف یا ‏</a:t>
            </a:r>
            <a:r>
              <a:rPr lang="en-US" dirty="0" err="1" smtClean="0">
                <a:cs typeface="B Nazanin" pitchFamily="2" charset="-78"/>
              </a:rPr>
              <a:t>Ragent</a:t>
            </a:r>
            <a:r>
              <a:rPr lang="en-US" dirty="0" smtClean="0">
                <a:cs typeface="B Nazanin" pitchFamily="2" charset="-78"/>
              </a:rPr>
              <a:t> Tray</a:t>
            </a:r>
            <a:r>
              <a:rPr lang="ar-SA" dirty="0" smtClean="0">
                <a:cs typeface="B Nazanin" pitchFamily="2" charset="-78"/>
              </a:rPr>
              <a:t>‏ که دارای تعداد ظرف با گنجایش حدود ‏</a:t>
            </a:r>
            <a:r>
              <a:rPr lang="en-US" dirty="0" smtClean="0">
                <a:cs typeface="B Nazanin" pitchFamily="2" charset="-78"/>
              </a:rPr>
              <a:t>cc</a:t>
            </a:r>
            <a:r>
              <a:rPr lang="ar-SA" dirty="0" smtClean="0">
                <a:cs typeface="B Nazanin" pitchFamily="2" charset="-78"/>
              </a:rPr>
              <a:t>‏</a:t>
            </a:r>
            <a:r>
              <a:rPr lang="fa-IR" dirty="0" smtClean="0">
                <a:cs typeface="B Nazanin" pitchFamily="2" charset="-78"/>
              </a:rPr>
              <a:t>۲۵</a:t>
            </a:r>
            <a:r>
              <a:rPr lang="ar-SA" dirty="0" smtClean="0">
                <a:cs typeface="B Nazanin" pitchFamily="2" charset="-78"/>
              </a:rPr>
              <a:t> برای معرف ها است. </a:t>
            </a:r>
            <a:endParaRPr lang="en-US" dirty="0" smtClean="0">
              <a:cs typeface="B Nazanin" pitchFamily="2" charset="-78"/>
            </a:endParaRPr>
          </a:p>
          <a:p>
            <a:pPr algn="just" rtl="1">
              <a:lnSpc>
                <a:spcPct val="120000"/>
              </a:lnSpc>
            </a:pPr>
            <a:r>
              <a:rPr lang="fa-IR" dirty="0" smtClean="0">
                <a:cs typeface="B Nazanin" pitchFamily="2" charset="-78"/>
              </a:rPr>
              <a:t>۲) </a:t>
            </a:r>
            <a:r>
              <a:rPr lang="ar-SA" dirty="0" smtClean="0">
                <a:cs typeface="B Nazanin" pitchFamily="2" charset="-78"/>
              </a:rPr>
              <a:t>سینی نمونه یا ‏</a:t>
            </a:r>
            <a:r>
              <a:rPr lang="en-US" dirty="0" smtClean="0">
                <a:cs typeface="B Nazanin" pitchFamily="2" charset="-78"/>
              </a:rPr>
              <a:t>Sample Tray</a:t>
            </a:r>
            <a:r>
              <a:rPr lang="ar-SA" dirty="0" smtClean="0">
                <a:cs typeface="B Nazanin" pitchFamily="2" charset="-78"/>
              </a:rPr>
              <a:t>‏ که سرم بیماران در داخل ظرف های کوچکی به نام ‏</a:t>
            </a:r>
            <a:r>
              <a:rPr lang="en-US" dirty="0" smtClean="0">
                <a:cs typeface="B Nazanin" pitchFamily="2" charset="-78"/>
              </a:rPr>
              <a:t>cup</a:t>
            </a:r>
            <a:r>
              <a:rPr lang="ar-SA" dirty="0" smtClean="0">
                <a:cs typeface="B Nazanin" pitchFamily="2" charset="-78"/>
              </a:rPr>
              <a:t>‏ ریخته است. </a:t>
            </a:r>
            <a:endParaRPr lang="en-US" dirty="0" smtClean="0">
              <a:cs typeface="B Nazanin" pitchFamily="2" charset="-78"/>
            </a:endParaRPr>
          </a:p>
          <a:p>
            <a:pPr algn="just" rtl="1">
              <a:lnSpc>
                <a:spcPct val="120000"/>
              </a:lnSpc>
            </a:pPr>
            <a:r>
              <a:rPr lang="fa-IR" dirty="0" smtClean="0">
                <a:cs typeface="B Nazanin" pitchFamily="2" charset="-78"/>
              </a:rPr>
              <a:t>۳) </a:t>
            </a:r>
            <a:r>
              <a:rPr lang="ar-SA" dirty="0" smtClean="0">
                <a:cs typeface="B Nazanin" pitchFamily="2" charset="-78"/>
              </a:rPr>
              <a:t>پمپ معرف که دارای یک سرنگ شیشه ای برای برداشت معرف ها از سینی مربوطه می باشد. </a:t>
            </a:r>
            <a:endParaRPr lang="en-US" dirty="0" smtClean="0">
              <a:cs typeface="B Nazanin" pitchFamily="2" charset="-78"/>
            </a:endParaRPr>
          </a:p>
          <a:p>
            <a:pPr algn="just" rtl="1">
              <a:lnSpc>
                <a:spcPct val="120000"/>
              </a:lnSpc>
            </a:pPr>
            <a:r>
              <a:rPr lang="fa-IR" dirty="0" smtClean="0">
                <a:cs typeface="B Nazanin" pitchFamily="2" charset="-78"/>
              </a:rPr>
              <a:t>۴) </a:t>
            </a:r>
            <a:r>
              <a:rPr lang="ar-SA" dirty="0" smtClean="0">
                <a:cs typeface="B Nazanin" pitchFamily="2" charset="-78"/>
              </a:rPr>
              <a:t>مکنده معرف، که توسط بازوی مکنده که متحرک است به داخل ظروف رفته و حجم معینی از معرف را برداشت می کند. </a:t>
            </a:r>
            <a:endParaRPr lang="en-US" dirty="0" smtClean="0">
              <a:cs typeface="B Nazanin" pitchFamily="2" charset="-78"/>
            </a:endParaRPr>
          </a:p>
          <a:p>
            <a:pPr algn="just" rtl="1">
              <a:lnSpc>
                <a:spcPct val="120000"/>
              </a:lnSpc>
            </a:pPr>
            <a:r>
              <a:rPr lang="fa-IR" dirty="0" smtClean="0">
                <a:cs typeface="B Nazanin" pitchFamily="2" charset="-78"/>
              </a:rPr>
              <a:t>۵) </a:t>
            </a:r>
            <a:r>
              <a:rPr lang="ar-SA" dirty="0" smtClean="0">
                <a:cs typeface="B Nazanin" pitchFamily="2" charset="-78"/>
              </a:rPr>
              <a:t>پمپ نمونه که توسط سرنگ شیشه ای حجم مورد نظر از نمونه را از داخل کاپ‌ها پمپ کرده و برداشت می کند. </a:t>
            </a:r>
            <a:endParaRPr lang="en-US" dirty="0" smtClean="0">
              <a:cs typeface="B Nazanin" pitchFamily="2" charset="-78"/>
            </a:endParaRPr>
          </a:p>
          <a:p>
            <a:pPr algn="just" rtl="1">
              <a:lnSpc>
                <a:spcPct val="120000"/>
              </a:lnSpc>
            </a:pPr>
            <a:r>
              <a:rPr lang="fa-IR" dirty="0" smtClean="0">
                <a:cs typeface="B Nazanin" pitchFamily="2" charset="-78"/>
              </a:rPr>
              <a:t>۶) </a:t>
            </a:r>
            <a:r>
              <a:rPr lang="ar-SA" dirty="0" smtClean="0">
                <a:cs typeface="B Nazanin" pitchFamily="2" charset="-78"/>
              </a:rPr>
              <a:t>مکنده نمونه که توسط بازوی مکنده و متحرک داخل کاپ های حاوی نمونه رفته و حجم لازم از سرم را برداشت می کند. </a:t>
            </a:r>
            <a:endParaRPr lang="en-US" dirty="0" smtClean="0">
              <a:cs typeface="B Nazanin" pitchFamily="2" charset="-78"/>
            </a:endParaRPr>
          </a:p>
          <a:p>
            <a:pPr algn="just" rtl="1">
              <a:lnSpc>
                <a:spcPct val="120000"/>
              </a:lnSpc>
            </a:pPr>
            <a:r>
              <a:rPr lang="fa-IR" dirty="0" smtClean="0">
                <a:cs typeface="B Nazanin" pitchFamily="2" charset="-78"/>
              </a:rPr>
              <a:t>۷) </a:t>
            </a:r>
            <a:r>
              <a:rPr lang="ar-SA" dirty="0" smtClean="0">
                <a:cs typeface="B Nazanin" pitchFamily="2" charset="-78"/>
              </a:rPr>
              <a:t>سینی واکنش که شامل صد کووت واکنش است. در این کووت ها معرف و نمونه آن ها توسط حرکت دورانی مخلوط شده و پس از زمان معین رنگ ایجاد می‌شود.</a:t>
            </a:r>
            <a:endParaRPr lang="en-US" dirty="0" smtClean="0">
              <a:cs typeface="B Nazanin" pitchFamily="2" charset="-78"/>
            </a:endParaRPr>
          </a:p>
          <a:p>
            <a:pPr algn="just" rtl="1">
              <a:lnSpc>
                <a:spcPct val="120000"/>
              </a:lnSpc>
            </a:pPr>
            <a:r>
              <a:rPr lang="fa-IR" dirty="0" smtClean="0">
                <a:cs typeface="B Nazanin" pitchFamily="2" charset="-78"/>
              </a:rPr>
              <a:t>۸) </a:t>
            </a:r>
            <a:r>
              <a:rPr lang="ar-SA" dirty="0" smtClean="0">
                <a:cs typeface="B Nazanin" pitchFamily="2" charset="-78"/>
              </a:rPr>
              <a:t>رنگ سنج، که در این قسمت به کووت ها نوری با طول موج مشخص تابانده می شود و سپس توسط دتکتور حساس به نور میزان جذب نوری محلول کووت اندازه‌گیری می شود. </a:t>
            </a:r>
            <a:endParaRPr lang="en-US" dirty="0" smtClean="0">
              <a:cs typeface="B Nazanin" pitchFamily="2" charset="-78"/>
            </a:endParaRPr>
          </a:p>
          <a:p>
            <a:pPr algn="just" rtl="1">
              <a:lnSpc>
                <a:spcPct val="120000"/>
              </a:lnSpc>
            </a:pPr>
            <a:r>
              <a:rPr lang="fa-IR" dirty="0" smtClean="0">
                <a:cs typeface="B Nazanin" pitchFamily="2" charset="-78"/>
              </a:rPr>
              <a:t>۹) </a:t>
            </a:r>
            <a:r>
              <a:rPr lang="ar-SA" dirty="0" smtClean="0">
                <a:cs typeface="B Nazanin" pitchFamily="2" charset="-78"/>
              </a:rPr>
              <a:t>پمپ هوا، با فشار هوا باعث برداشت محلول ها می شود. </a:t>
            </a:r>
            <a:endParaRPr lang="en-US" dirty="0" smtClean="0">
              <a:cs typeface="B Nazanin" pitchFamily="2" charset="-78"/>
            </a:endParaRPr>
          </a:p>
          <a:p>
            <a:pPr algn="just" rtl="1">
              <a:lnSpc>
                <a:spcPct val="120000"/>
              </a:lnSpc>
            </a:pPr>
            <a:r>
              <a:rPr lang="fa-IR" dirty="0" smtClean="0">
                <a:cs typeface="B Nazanin" pitchFamily="2" charset="-78"/>
              </a:rPr>
              <a:t>۱۰) </a:t>
            </a:r>
            <a:r>
              <a:rPr lang="ar-SA" dirty="0" smtClean="0">
                <a:cs typeface="B Nazanin" pitchFamily="2" charset="-78"/>
              </a:rPr>
              <a:t>پنکه ها، تبادل کننده حرارت داخل دستگاه با محیط بیرون هستند. </a:t>
            </a:r>
            <a:endParaRPr lang="en-US" dirty="0" smtClean="0">
              <a:cs typeface="B Nazanin" pitchFamily="2" charset="-78"/>
            </a:endParaRPr>
          </a:p>
          <a:p>
            <a:pPr algn="just" rtl="1">
              <a:lnSpc>
                <a:spcPct val="120000"/>
              </a:lnSpc>
            </a:pPr>
            <a:r>
              <a:rPr lang="fa-IR" dirty="0" smtClean="0">
                <a:cs typeface="B Nazanin" pitchFamily="2" charset="-78"/>
              </a:rPr>
              <a:t>۱۱) </a:t>
            </a:r>
            <a:r>
              <a:rPr lang="ar-SA" dirty="0" smtClean="0">
                <a:cs typeface="B Nazanin" pitchFamily="2" charset="-78"/>
              </a:rPr>
              <a:t>قسمت رایانه ای دستگاه که شامل بردها، نرم افزار است و وظیفه کنترل دستگاه، دریافت و انتقال اطلاعات و جواب دهی را بر عهده دارد. دارای چاپگرهای مخصوص هم است. ‏</a:t>
            </a:r>
            <a:endParaRPr lang="en-US" dirty="0" smtClean="0">
              <a:cs typeface="B Nazanin" pitchFamily="2" charset="-78"/>
            </a:endParaRPr>
          </a:p>
          <a:p>
            <a:endParaRPr lang="en-US" dirty="0"/>
          </a:p>
        </p:txBody>
      </p:sp>
    </p:spTree>
  </p:cSld>
  <p:clrMapOvr>
    <a:masterClrMapping/>
  </p:clrMapOvr>
  <p:transition>
    <p:cover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857364"/>
            <a:ext cx="7851648" cy="1828800"/>
          </a:xfrm>
        </p:spPr>
        <p:txBody>
          <a:bodyPr/>
          <a:lstStyle/>
          <a:p>
            <a:pPr algn="ctr"/>
            <a:r>
              <a:rPr lang="fa-IR" sz="10000" b="0" dirty="0" smtClean="0">
                <a:solidFill>
                  <a:schemeClr val="tx1"/>
                </a:solidFill>
                <a:latin typeface="IranNastaliq" pitchFamily="18" charset="0"/>
                <a:cs typeface="IranNastaliq" pitchFamily="18" charset="0"/>
              </a:rPr>
              <a:t>پایان</a:t>
            </a:r>
            <a:endParaRPr lang="en-US" sz="10000" b="0" dirty="0">
              <a:solidFill>
                <a:schemeClr val="tx1"/>
              </a:solidFill>
              <a:latin typeface="IranNastaliq" pitchFamily="18" charset="0"/>
              <a:cs typeface="IranNastaliq" pitchFamily="18" charset="0"/>
            </a:endParaRPr>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846980"/>
          </a:xfrm>
        </p:spPr>
        <p:txBody>
          <a:bodyPr/>
          <a:lstStyle/>
          <a:p>
            <a:pPr algn="ctr" rtl="1"/>
            <a:r>
              <a:rPr lang="ar-SA" b="1" dirty="0" smtClean="0">
                <a:solidFill>
                  <a:schemeClr val="tx1"/>
                </a:solidFill>
                <a:cs typeface="B Nazanin" pitchFamily="2" charset="-78"/>
                <a:hlinkClick r:id="rId2"/>
              </a:rPr>
              <a:t>اتوآنالایزر چیست؟</a:t>
            </a:r>
            <a:endParaRPr lang="en-US" dirty="0">
              <a:solidFill>
                <a:schemeClr val="tx1"/>
              </a:solidFill>
              <a:cs typeface="B Nazanin" pitchFamily="2" charset="-78"/>
            </a:endParaRPr>
          </a:p>
        </p:txBody>
      </p:sp>
      <p:sp>
        <p:nvSpPr>
          <p:cNvPr id="3" name="Content Placeholder 2"/>
          <p:cNvSpPr>
            <a:spLocks noGrp="1"/>
          </p:cNvSpPr>
          <p:nvPr>
            <p:ph idx="1"/>
          </p:nvPr>
        </p:nvSpPr>
        <p:spPr>
          <a:xfrm>
            <a:off x="457200" y="1785926"/>
            <a:ext cx="8229600" cy="4786346"/>
          </a:xfrm>
        </p:spPr>
        <p:txBody>
          <a:bodyPr>
            <a:normAutofit fontScale="70000" lnSpcReduction="20000"/>
          </a:bodyPr>
          <a:lstStyle/>
          <a:p>
            <a:pPr algn="r" rtl="1">
              <a:lnSpc>
                <a:spcPct val="160000"/>
              </a:lnSpc>
            </a:pPr>
            <a:r>
              <a:rPr lang="ar-SA" dirty="0" smtClean="0">
                <a:cs typeface="B Nazanin" pitchFamily="2" charset="-78"/>
              </a:rPr>
              <a:t>اتوآنالایزر دستگاه پیچیده‌ای است که عموماً از اجزاء روباتیک جهت برداشتن نمونه و محلول‌های معرف</a:t>
            </a:r>
            <a:r>
              <a:rPr lang="en-US" dirty="0" smtClean="0">
                <a:cs typeface="B Nazanin" pitchFamily="2" charset="-78"/>
              </a:rPr>
              <a:t> (Reagents) </a:t>
            </a:r>
            <a:r>
              <a:rPr lang="ar-SA" dirty="0" smtClean="0">
                <a:cs typeface="B Nazanin" pitchFamily="2" charset="-78"/>
              </a:rPr>
              <a:t>تشکیل شده است</a:t>
            </a:r>
            <a:r>
              <a:rPr lang="en-US" dirty="0" smtClean="0">
                <a:cs typeface="B Nazanin" pitchFamily="2" charset="-78"/>
              </a:rPr>
              <a:t>.</a:t>
            </a:r>
            <a:br>
              <a:rPr lang="en-US" dirty="0" smtClean="0">
                <a:cs typeface="B Nazanin" pitchFamily="2" charset="-78"/>
              </a:rPr>
            </a:br>
            <a:r>
              <a:rPr lang="ar-SA" dirty="0" smtClean="0">
                <a:cs typeface="B Nazanin" pitchFamily="2" charset="-78"/>
              </a:rPr>
              <a:t>هر اتوآنالایزر حتماً یک پردازشگر نیز هست، چرا که اصولاً اتوآنالایزر بدون آن معنی ندارد. البته منظور از پردازشگر، دستگاه</a:t>
            </a:r>
            <a:r>
              <a:rPr lang="en-US" dirty="0" smtClean="0">
                <a:cs typeface="B Nazanin" pitchFamily="2" charset="-78"/>
              </a:rPr>
              <a:t> PC </a:t>
            </a:r>
            <a:r>
              <a:rPr lang="ar-SA" dirty="0" smtClean="0">
                <a:cs typeface="B Nazanin" pitchFamily="2" charset="-78"/>
              </a:rPr>
              <a:t>نیست، بلکه اجزاء کامپیوتری شامل</a:t>
            </a:r>
            <a:r>
              <a:rPr lang="en-US" dirty="0" smtClean="0">
                <a:cs typeface="B Nazanin" pitchFamily="2" charset="-78"/>
              </a:rPr>
              <a:t> CPU</a:t>
            </a:r>
            <a:r>
              <a:rPr lang="ar-SA" dirty="0" smtClean="0">
                <a:cs typeface="B Nazanin" pitchFamily="2" charset="-78"/>
              </a:rPr>
              <a:t>، بوردهای اصلی، مانیتور (کوچک با بزرگ یا به‌صورت</a:t>
            </a:r>
            <a:r>
              <a:rPr lang="en-US" dirty="0" smtClean="0">
                <a:cs typeface="B Nazanin" pitchFamily="2" charset="-78"/>
              </a:rPr>
              <a:t> LCD) </a:t>
            </a:r>
            <a:r>
              <a:rPr lang="ar-SA" dirty="0" smtClean="0">
                <a:cs typeface="B Nazanin" pitchFamily="2" charset="-78"/>
              </a:rPr>
              <a:t>و چاپگر (کوچک و داخلی یا بزرگ و خارجی) را دارد</a:t>
            </a:r>
            <a:r>
              <a:rPr lang="en-US" dirty="0" smtClean="0">
                <a:cs typeface="B Nazanin" pitchFamily="2" charset="-78"/>
              </a:rPr>
              <a:t>.</a:t>
            </a:r>
            <a:br>
              <a:rPr lang="en-US" dirty="0" smtClean="0">
                <a:cs typeface="B Nazanin" pitchFamily="2" charset="-78"/>
              </a:rPr>
            </a:br>
            <a:r>
              <a:rPr lang="ar-SA" dirty="0" smtClean="0">
                <a:cs typeface="B Nazanin" pitchFamily="2" charset="-78"/>
              </a:rPr>
              <a:t>در اتوآنالایر از یک طرف نمونه و از طرف دیگر معرف‌های آزمایش وارد دستگاه شده و در محل واکنش </a:t>
            </a:r>
            <a:r>
              <a:rPr lang="fa-IR" dirty="0" smtClean="0">
                <a:cs typeface="B Nazanin" pitchFamily="2" charset="-78"/>
              </a:rPr>
              <a:t>(</a:t>
            </a:r>
            <a:r>
              <a:rPr lang="ar-SA" dirty="0" smtClean="0">
                <a:cs typeface="B Nazanin" pitchFamily="2" charset="-78"/>
              </a:rPr>
              <a:t>آنالیز</a:t>
            </a:r>
            <a:r>
              <a:rPr lang="ar-SA" dirty="0" smtClean="0">
                <a:cs typeface="B Nazanin" pitchFamily="2" charset="-78"/>
              </a:rPr>
              <a:t>) با یکدیگر ترکیب می‌شوند. دتکتورها و سنسورها نتایج فعل و انفعالات شیمیائی یا فیزیکی را ثبت کرده و به پردازشگر یا مغز الکترونیک دستگاه می‌فرستند. داده‌های خام توسط تعاریف و فرمول‌های قبلی دستگاه یا کاربر که در حافظه سیستم ثبت شده، پردازش شده و نتیجه نهائی توسط یک سیستم خروجی که شامل مانیتور یا صفحه</a:t>
            </a:r>
            <a:r>
              <a:rPr lang="en-US" dirty="0" smtClean="0">
                <a:cs typeface="B Nazanin" pitchFamily="2" charset="-78"/>
              </a:rPr>
              <a:t> LCD </a:t>
            </a:r>
            <a:r>
              <a:rPr lang="ar-SA" dirty="0" smtClean="0">
                <a:cs typeface="B Nazanin" pitchFamily="2" charset="-78"/>
              </a:rPr>
              <a:t>است، به کاربر نشان داده می‌شود</a:t>
            </a:r>
            <a:r>
              <a:rPr lang="en-US" dirty="0" smtClean="0">
                <a:cs typeface="B Nazanin" pitchFamily="2" charset="-78"/>
              </a:rPr>
              <a:t>. </a:t>
            </a:r>
            <a:r>
              <a:rPr lang="ar-SA" dirty="0" smtClean="0">
                <a:cs typeface="B Nazanin" pitchFamily="2" charset="-78"/>
              </a:rPr>
              <a:t>تقریباً همه اتوآنالایزرها یک چاپگر دارند که ممکن است جزء دستگاه باشد یا به‌صورت جانبی به آن وصل شود</a:t>
            </a:r>
            <a:r>
              <a:rPr lang="en-US" dirty="0" smtClean="0">
                <a:cs typeface="B Nazanin" pitchFamily="2" charset="-78"/>
              </a:rPr>
              <a:t>.</a:t>
            </a:r>
            <a:br>
              <a:rPr lang="en-US" dirty="0" smtClean="0">
                <a:cs typeface="B Nazanin" pitchFamily="2" charset="-78"/>
              </a:rPr>
            </a:br>
            <a:endParaRPr lang="en-US" dirty="0">
              <a:cs typeface="B Nazanin" pitchFamily="2" charset="-78"/>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775542"/>
          </a:xfrm>
        </p:spPr>
        <p:txBody>
          <a:bodyPr>
            <a:normAutofit fontScale="90000"/>
          </a:bodyPr>
          <a:lstStyle/>
          <a:p>
            <a:pPr algn="ctr" rtl="1"/>
            <a:r>
              <a:rPr lang="ar-SA" sz="3300" dirty="0" smtClean="0">
                <a:cs typeface="B Nazanin" pitchFamily="2" charset="-78"/>
              </a:rPr>
              <a:t>مهم‌ترین و پرمصرف‌ترین اتوآنالایزرها در آزمایشگاه‌ها عبارتند از</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r" rtl="1">
              <a:lnSpc>
                <a:spcPct val="150000"/>
              </a:lnSpc>
            </a:pPr>
            <a:r>
              <a:rPr lang="fa-IR" dirty="0" smtClean="0">
                <a:cs typeface="B Nazanin" pitchFamily="2" charset="-78"/>
              </a:rPr>
              <a:t>۱</a:t>
            </a:r>
            <a:r>
              <a:rPr lang="en-US" dirty="0" smtClean="0">
                <a:cs typeface="B Nazanin" pitchFamily="2" charset="-78"/>
              </a:rPr>
              <a:t>. </a:t>
            </a:r>
            <a:r>
              <a:rPr lang="ar-SA" dirty="0" smtClean="0">
                <a:cs typeface="B Nazanin" pitchFamily="2" charset="-78"/>
              </a:rPr>
              <a:t>اتوآنالایزرهای بیوشیمی،</a:t>
            </a:r>
            <a:r>
              <a:rPr lang="en-US" dirty="0" smtClean="0">
                <a:cs typeface="B Nazanin" pitchFamily="2" charset="-78"/>
              </a:rPr>
              <a:t> </a:t>
            </a:r>
            <a:br>
              <a:rPr lang="en-US" dirty="0" smtClean="0">
                <a:cs typeface="B Nazanin" pitchFamily="2" charset="-78"/>
              </a:rPr>
            </a:br>
            <a:r>
              <a:rPr lang="fa-IR" dirty="0" smtClean="0">
                <a:cs typeface="B Nazanin" pitchFamily="2" charset="-78"/>
              </a:rPr>
              <a:t>۲</a:t>
            </a:r>
            <a:r>
              <a:rPr lang="en-US" dirty="0" smtClean="0">
                <a:cs typeface="B Nazanin" pitchFamily="2" charset="-78"/>
              </a:rPr>
              <a:t>. </a:t>
            </a:r>
            <a:r>
              <a:rPr lang="ar-SA" dirty="0" smtClean="0">
                <a:cs typeface="B Nazanin" pitchFamily="2" charset="-78"/>
              </a:rPr>
              <a:t>اتوآنالایزرهای هماتولوژی معروف به سل کانترها</a:t>
            </a:r>
            <a:r>
              <a:rPr lang="en-US" dirty="0" smtClean="0">
                <a:cs typeface="B Nazanin" pitchFamily="2" charset="-78"/>
              </a:rPr>
              <a:t> (Cell counter)</a:t>
            </a:r>
            <a:r>
              <a:rPr lang="ar-SA" dirty="0" smtClean="0">
                <a:cs typeface="B Nazanin" pitchFamily="2" charset="-78"/>
              </a:rPr>
              <a:t>،</a:t>
            </a:r>
            <a:r>
              <a:rPr lang="en-US" dirty="0" smtClean="0">
                <a:cs typeface="B Nazanin" pitchFamily="2" charset="-78"/>
              </a:rPr>
              <a:t/>
            </a:r>
            <a:br>
              <a:rPr lang="en-US" dirty="0" smtClean="0">
                <a:cs typeface="B Nazanin" pitchFamily="2" charset="-78"/>
              </a:rPr>
            </a:br>
            <a:r>
              <a:rPr lang="fa-IR" dirty="0" smtClean="0">
                <a:cs typeface="B Nazanin" pitchFamily="2" charset="-78"/>
              </a:rPr>
              <a:t>۳</a:t>
            </a:r>
            <a:r>
              <a:rPr lang="en-US" dirty="0" smtClean="0">
                <a:cs typeface="B Nazanin" pitchFamily="2" charset="-78"/>
              </a:rPr>
              <a:t>. </a:t>
            </a:r>
            <a:r>
              <a:rPr lang="ar-SA" dirty="0" smtClean="0">
                <a:cs typeface="B Nazanin" pitchFamily="2" charset="-78"/>
              </a:rPr>
              <a:t>اتوآنالایزر گازهای خونی معروف به دستگاه‌های</a:t>
            </a:r>
            <a:r>
              <a:rPr lang="en-US" dirty="0" smtClean="0">
                <a:cs typeface="B Nazanin" pitchFamily="2" charset="-78"/>
              </a:rPr>
              <a:t> Blood Gas </a:t>
            </a:r>
            <a:r>
              <a:rPr lang="ar-SA" dirty="0" smtClean="0">
                <a:cs typeface="B Nazanin" pitchFamily="2" charset="-78"/>
              </a:rPr>
              <a:t>یا دستگاه تست</a:t>
            </a:r>
            <a:r>
              <a:rPr lang="en-US" dirty="0" smtClean="0">
                <a:cs typeface="B Nazanin" pitchFamily="2" charset="-78"/>
              </a:rPr>
              <a:t> ABG</a:t>
            </a:r>
            <a:r>
              <a:rPr lang="ar-SA" dirty="0" smtClean="0">
                <a:cs typeface="B Nazanin" pitchFamily="2" charset="-78"/>
              </a:rPr>
              <a:t>،</a:t>
            </a:r>
            <a:r>
              <a:rPr lang="en-US" dirty="0" smtClean="0">
                <a:cs typeface="B Nazanin" pitchFamily="2" charset="-78"/>
              </a:rPr>
              <a:t/>
            </a:r>
            <a:br>
              <a:rPr lang="en-US" dirty="0" smtClean="0">
                <a:cs typeface="B Nazanin" pitchFamily="2" charset="-78"/>
              </a:rPr>
            </a:br>
            <a:r>
              <a:rPr lang="fa-IR" dirty="0" smtClean="0">
                <a:cs typeface="B Nazanin" pitchFamily="2" charset="-78"/>
              </a:rPr>
              <a:t>۴</a:t>
            </a:r>
            <a:r>
              <a:rPr lang="en-US" dirty="0" smtClean="0">
                <a:cs typeface="B Nazanin" pitchFamily="2" charset="-78"/>
              </a:rPr>
              <a:t>. </a:t>
            </a:r>
            <a:r>
              <a:rPr lang="ar-SA" dirty="0" smtClean="0">
                <a:cs typeface="B Nazanin" pitchFamily="2" charset="-78"/>
              </a:rPr>
              <a:t>اتوآنالایزرهای اندازه‌گیری الکترولیت‌های خون</a:t>
            </a:r>
            <a:r>
              <a:rPr lang="en-US" dirty="0" smtClean="0">
                <a:cs typeface="B Nazanin" pitchFamily="2" charset="-78"/>
              </a:rPr>
              <a:t> (+K+ , Na) </a:t>
            </a:r>
            <a:r>
              <a:rPr lang="ar-SA" dirty="0" smtClean="0">
                <a:cs typeface="B Nazanin" pitchFamily="2" charset="-78"/>
              </a:rPr>
              <a:t>به روش شعله</a:t>
            </a:r>
            <a:r>
              <a:rPr lang="en-US" dirty="0" smtClean="0">
                <a:cs typeface="B Nazanin" pitchFamily="2" charset="-78"/>
              </a:rPr>
              <a:t> Flame Photometer </a:t>
            </a:r>
            <a:r>
              <a:rPr lang="ar-SA" dirty="0" smtClean="0">
                <a:cs typeface="B Nazanin" pitchFamily="2" charset="-78"/>
              </a:rPr>
              <a:t>یا روش الکترودی</a:t>
            </a:r>
            <a:r>
              <a:rPr lang="en-US" dirty="0" smtClean="0">
                <a:cs typeface="B Nazanin" pitchFamily="2" charset="-78"/>
              </a:rPr>
              <a:t> ISE</a:t>
            </a:r>
            <a:r>
              <a:rPr lang="ar-SA" dirty="0" smtClean="0">
                <a:cs typeface="B Nazanin" pitchFamily="2" charset="-78"/>
              </a:rPr>
              <a:t>،</a:t>
            </a:r>
            <a:r>
              <a:rPr lang="en-US" dirty="0" smtClean="0">
                <a:cs typeface="B Nazanin" pitchFamily="2" charset="-78"/>
              </a:rPr>
              <a:t> </a:t>
            </a:r>
            <a:br>
              <a:rPr lang="en-US" dirty="0" smtClean="0">
                <a:cs typeface="B Nazanin" pitchFamily="2" charset="-78"/>
              </a:rPr>
            </a:br>
            <a:r>
              <a:rPr lang="fa-IR" dirty="0" smtClean="0">
                <a:cs typeface="B Nazanin" pitchFamily="2" charset="-78"/>
              </a:rPr>
              <a:t>۵</a:t>
            </a:r>
            <a:r>
              <a:rPr lang="en-US" dirty="0" smtClean="0">
                <a:cs typeface="B Nazanin" pitchFamily="2" charset="-78"/>
              </a:rPr>
              <a:t>. </a:t>
            </a:r>
            <a:r>
              <a:rPr lang="ar-SA" dirty="0" smtClean="0">
                <a:cs typeface="B Nazanin" pitchFamily="2" charset="-78"/>
              </a:rPr>
              <a:t>اتوآنالایزرها تست‌های</a:t>
            </a:r>
            <a:r>
              <a:rPr lang="en-US" dirty="0" smtClean="0">
                <a:cs typeface="B Nazanin" pitchFamily="2" charset="-78"/>
              </a:rPr>
              <a:t> ELISA.</a:t>
            </a:r>
            <a:br>
              <a:rPr lang="en-US" dirty="0" smtClean="0">
                <a:cs typeface="B Nazanin" pitchFamily="2" charset="-78"/>
              </a:rPr>
            </a:br>
            <a:endParaRPr lang="en-US"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775542"/>
          </a:xfrm>
        </p:spPr>
        <p:txBody>
          <a:bodyPr>
            <a:normAutofit/>
          </a:bodyPr>
          <a:lstStyle/>
          <a:p>
            <a:pPr algn="ctr" rtl="1"/>
            <a:r>
              <a:rPr lang="ar-SA" sz="3500" dirty="0" smtClean="0">
                <a:cs typeface="B Nazanin" pitchFamily="2" charset="-78"/>
              </a:rPr>
              <a:t>آیا یک اتوآنالایزر اشتباه می‌کند؟</a:t>
            </a:r>
            <a:endParaRPr lang="en-US" sz="3500" dirty="0">
              <a:cs typeface="B Nazanin" pitchFamily="2" charset="-78"/>
            </a:endParaRPr>
          </a:p>
        </p:txBody>
      </p:sp>
      <p:sp>
        <p:nvSpPr>
          <p:cNvPr id="3" name="Content Placeholder 2"/>
          <p:cNvSpPr>
            <a:spLocks noGrp="1"/>
          </p:cNvSpPr>
          <p:nvPr>
            <p:ph idx="1"/>
          </p:nvPr>
        </p:nvSpPr>
        <p:spPr/>
        <p:txBody>
          <a:bodyPr>
            <a:normAutofit fontScale="92500" lnSpcReduction="10000"/>
          </a:bodyPr>
          <a:lstStyle/>
          <a:p>
            <a:pPr algn="r" rtl="1">
              <a:lnSpc>
                <a:spcPct val="150000"/>
              </a:lnSpc>
            </a:pPr>
            <a:r>
              <a:rPr lang="ar-SA" dirty="0" smtClean="0">
                <a:cs typeface="B Nazanin" pitchFamily="2" charset="-78"/>
              </a:rPr>
              <a:t>پاسخ این سؤال مثبت است، اما باید توجه داشت که در واقع بیشتر این اشتباهات متوجه اپراتور دستگاه است، نه خود دستگاه. عمده مواردی که می‌تواند منجر به ارائه یک جواب نادرست از دستگاه اتوآنالایزر گردد، شامل مقوله‌های زیر است</a:t>
            </a:r>
            <a:r>
              <a:rPr lang="en-US" dirty="0" smtClean="0">
                <a:cs typeface="B Nazanin" pitchFamily="2" charset="-78"/>
              </a:rPr>
              <a:t>:</a:t>
            </a:r>
            <a:br>
              <a:rPr lang="en-US" dirty="0" smtClean="0">
                <a:cs typeface="B Nazanin" pitchFamily="2" charset="-78"/>
              </a:rPr>
            </a:br>
            <a:r>
              <a:rPr lang="fa-IR" dirty="0" smtClean="0">
                <a:cs typeface="B Nazanin" pitchFamily="2" charset="-78"/>
              </a:rPr>
              <a:t>۱</a:t>
            </a:r>
            <a:r>
              <a:rPr lang="en-US" dirty="0" smtClean="0">
                <a:cs typeface="B Nazanin" pitchFamily="2" charset="-78"/>
              </a:rPr>
              <a:t>. </a:t>
            </a:r>
            <a:r>
              <a:rPr lang="ar-SA" dirty="0" smtClean="0">
                <a:cs typeface="B Nazanin" pitchFamily="2" charset="-78"/>
              </a:rPr>
              <a:t>عدم کالیبراسیون ابتدائی دستگاه،</a:t>
            </a:r>
            <a:r>
              <a:rPr lang="en-US" dirty="0" smtClean="0">
                <a:cs typeface="B Nazanin" pitchFamily="2" charset="-78"/>
              </a:rPr>
              <a:t/>
            </a:r>
            <a:br>
              <a:rPr lang="en-US" dirty="0" smtClean="0">
                <a:cs typeface="B Nazanin" pitchFamily="2" charset="-78"/>
              </a:rPr>
            </a:br>
            <a:r>
              <a:rPr lang="fa-IR" dirty="0" smtClean="0">
                <a:cs typeface="B Nazanin" pitchFamily="2" charset="-78"/>
              </a:rPr>
              <a:t>۲</a:t>
            </a:r>
            <a:r>
              <a:rPr lang="en-US" dirty="0" smtClean="0">
                <a:cs typeface="B Nazanin" pitchFamily="2" charset="-78"/>
              </a:rPr>
              <a:t>. </a:t>
            </a:r>
            <a:r>
              <a:rPr lang="ar-SA" dirty="0" smtClean="0">
                <a:cs typeface="B Nazanin" pitchFamily="2" charset="-78"/>
              </a:rPr>
              <a:t>اشکال در نمونه</a:t>
            </a:r>
            <a:r>
              <a:rPr lang="en-US" dirty="0" smtClean="0">
                <a:cs typeface="B Nazanin" pitchFamily="2" charset="-78"/>
              </a:rPr>
              <a:t> (Sample) </a:t>
            </a:r>
            <a:r>
              <a:rPr lang="ar-SA" dirty="0" smtClean="0">
                <a:cs typeface="B Nazanin" pitchFamily="2" charset="-78"/>
              </a:rPr>
              <a:t>و سیستم برداشت نمونه،</a:t>
            </a:r>
            <a:r>
              <a:rPr lang="en-US" dirty="0" smtClean="0">
                <a:cs typeface="B Nazanin" pitchFamily="2" charset="-78"/>
              </a:rPr>
              <a:t/>
            </a:r>
            <a:br>
              <a:rPr lang="en-US" dirty="0" smtClean="0">
                <a:cs typeface="B Nazanin" pitchFamily="2" charset="-78"/>
              </a:rPr>
            </a:br>
            <a:r>
              <a:rPr lang="fa-IR" dirty="0" smtClean="0">
                <a:cs typeface="B Nazanin" pitchFamily="2" charset="-78"/>
              </a:rPr>
              <a:t>۳</a:t>
            </a:r>
            <a:r>
              <a:rPr lang="en-US" dirty="0" smtClean="0">
                <a:cs typeface="B Nazanin" pitchFamily="2" charset="-78"/>
              </a:rPr>
              <a:t>. </a:t>
            </a:r>
            <a:r>
              <a:rPr lang="ar-SA" dirty="0" smtClean="0">
                <a:cs typeface="B Nazanin" pitchFamily="2" charset="-78"/>
              </a:rPr>
              <a:t>اشکال در معرف</a:t>
            </a:r>
            <a:r>
              <a:rPr lang="en-US" dirty="0" smtClean="0">
                <a:cs typeface="B Nazanin" pitchFamily="2" charset="-78"/>
              </a:rPr>
              <a:t> (Reagent) </a:t>
            </a:r>
            <a:r>
              <a:rPr lang="ar-SA" dirty="0" smtClean="0">
                <a:cs typeface="B Nazanin" pitchFamily="2" charset="-78"/>
              </a:rPr>
              <a:t>یا سیستم برداشت معرف،</a:t>
            </a:r>
            <a:r>
              <a:rPr lang="en-US" dirty="0" smtClean="0">
                <a:cs typeface="B Nazanin" pitchFamily="2" charset="-78"/>
              </a:rPr>
              <a:t/>
            </a:r>
            <a:br>
              <a:rPr lang="en-US" dirty="0" smtClean="0">
                <a:cs typeface="B Nazanin" pitchFamily="2" charset="-78"/>
              </a:rPr>
            </a:br>
            <a:r>
              <a:rPr lang="fa-IR" dirty="0" smtClean="0">
                <a:cs typeface="B Nazanin" pitchFamily="2" charset="-78"/>
              </a:rPr>
              <a:t>۴</a:t>
            </a:r>
            <a:r>
              <a:rPr lang="en-US" dirty="0" smtClean="0">
                <a:cs typeface="B Nazanin" pitchFamily="2" charset="-78"/>
              </a:rPr>
              <a:t>. </a:t>
            </a:r>
            <a:r>
              <a:rPr lang="ar-SA" dirty="0" smtClean="0">
                <a:cs typeface="B Nazanin" pitchFamily="2" charset="-78"/>
              </a:rPr>
              <a:t>اشکال در محل واکنش در داخل دستگاه،</a:t>
            </a:r>
            <a:r>
              <a:rPr lang="en-US" dirty="0" smtClean="0">
                <a:cs typeface="B Nazanin" pitchFamily="2" charset="-78"/>
              </a:rPr>
              <a:t/>
            </a:r>
            <a:br>
              <a:rPr lang="en-US" dirty="0" smtClean="0">
                <a:cs typeface="B Nazanin" pitchFamily="2" charset="-78"/>
              </a:rPr>
            </a:br>
            <a:r>
              <a:rPr lang="fa-IR" dirty="0" smtClean="0">
                <a:cs typeface="B Nazanin" pitchFamily="2" charset="-78"/>
              </a:rPr>
              <a:t>۵</a:t>
            </a:r>
            <a:r>
              <a:rPr lang="en-US" dirty="0" smtClean="0">
                <a:cs typeface="B Nazanin" pitchFamily="2" charset="-78"/>
              </a:rPr>
              <a:t>. </a:t>
            </a:r>
            <a:r>
              <a:rPr lang="ar-SA" dirty="0" smtClean="0">
                <a:cs typeface="B Nazanin" pitchFamily="2" charset="-78"/>
              </a:rPr>
              <a:t>عدم توجه کاربر به علائم هشداردهنده دستگاه</a:t>
            </a:r>
            <a:r>
              <a:rPr lang="en-US" dirty="0" smtClean="0">
                <a:cs typeface="B Nazanin" pitchFamily="2" charset="-78"/>
              </a:rPr>
              <a:t> (Flag).</a:t>
            </a:r>
            <a:endParaRPr lang="en-US"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apesh1\Desktop\82d0567a03f166be7f8881a61935ddce.jpg"/>
          <p:cNvPicPr>
            <a:picLocks noChangeAspect="1" noChangeArrowheads="1"/>
          </p:cNvPicPr>
          <p:nvPr/>
        </p:nvPicPr>
        <p:blipFill>
          <a:blip r:embed="rId2"/>
          <a:srcRect/>
          <a:stretch>
            <a:fillRect/>
          </a:stretch>
        </p:blipFill>
        <p:spPr bwMode="auto">
          <a:xfrm>
            <a:off x="1643042" y="1071546"/>
            <a:ext cx="6215106" cy="4643470"/>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6478"/>
          </a:xfrm>
        </p:spPr>
        <p:txBody>
          <a:bodyPr>
            <a:normAutofit fontScale="77500" lnSpcReduction="20000"/>
          </a:bodyPr>
          <a:lstStyle/>
          <a:p>
            <a:pPr algn="r" rtl="1">
              <a:lnSpc>
                <a:spcPct val="120000"/>
              </a:lnSpc>
            </a:pPr>
            <a:r>
              <a:rPr lang="en-US" dirty="0" smtClean="0"/>
              <a:t>● </a:t>
            </a:r>
            <a:r>
              <a:rPr lang="ar-SA" dirty="0" smtClean="0">
                <a:cs typeface="B Nazanin" pitchFamily="2" charset="-78"/>
              </a:rPr>
              <a:t>عدم کالیبراسیون ابتدای دستگاه</a:t>
            </a:r>
            <a:r>
              <a:rPr lang="en-US" dirty="0" smtClean="0">
                <a:cs typeface="B Nazanin" pitchFamily="2" charset="-78"/>
              </a:rPr>
              <a:t/>
            </a:r>
            <a:br>
              <a:rPr lang="en-US" dirty="0" smtClean="0">
                <a:cs typeface="B Nazanin" pitchFamily="2" charset="-78"/>
              </a:rPr>
            </a:br>
            <a:r>
              <a:rPr lang="ar-SA" dirty="0" smtClean="0">
                <a:cs typeface="B Nazanin" pitchFamily="2" charset="-78"/>
              </a:rPr>
              <a:t>اولین موضوعی که پس از راه‌اندازی دستگاه باید به آن پرداخته شود، کالیبراسیون دستگاه است. البته این کار باید هر از چندگاهی مطابق توصیه جداول کالیبراسیون دستگاه با استفاده از</a:t>
            </a:r>
            <a:r>
              <a:rPr lang="en-US" dirty="0" smtClean="0">
                <a:cs typeface="B Nazanin" pitchFamily="2" charset="-78"/>
              </a:rPr>
              <a:t>:</a:t>
            </a:r>
            <a:br>
              <a:rPr lang="en-US" dirty="0" smtClean="0">
                <a:cs typeface="B Nazanin" pitchFamily="2" charset="-78"/>
              </a:rPr>
            </a:br>
            <a:r>
              <a:rPr lang="fa-IR" dirty="0" smtClean="0">
                <a:cs typeface="B Nazanin" pitchFamily="2" charset="-78"/>
              </a:rPr>
              <a:t>۱</a:t>
            </a:r>
            <a:r>
              <a:rPr lang="en-US" dirty="0" smtClean="0">
                <a:cs typeface="B Nazanin" pitchFamily="2" charset="-78"/>
              </a:rPr>
              <a:t>. </a:t>
            </a:r>
            <a:r>
              <a:rPr lang="ar-SA" dirty="0" smtClean="0">
                <a:cs typeface="B Nazanin" pitchFamily="2" charset="-78"/>
              </a:rPr>
              <a:t>سرم کنترل کالیبراسیون در مورد اتوآنالایزر بیوشیمی و اتوآنالایزر الکترولیت‌های بدن،</a:t>
            </a:r>
            <a:r>
              <a:rPr lang="en-US" dirty="0" smtClean="0">
                <a:cs typeface="B Nazanin" pitchFamily="2" charset="-78"/>
              </a:rPr>
              <a:t/>
            </a:r>
            <a:br>
              <a:rPr lang="en-US" dirty="0" smtClean="0">
                <a:cs typeface="B Nazanin" pitchFamily="2" charset="-78"/>
              </a:rPr>
            </a:br>
            <a:r>
              <a:rPr lang="fa-IR" dirty="0" smtClean="0">
                <a:cs typeface="B Nazanin" pitchFamily="2" charset="-78"/>
              </a:rPr>
              <a:t>۲</a:t>
            </a:r>
            <a:r>
              <a:rPr lang="en-US" dirty="0" smtClean="0">
                <a:cs typeface="B Nazanin" pitchFamily="2" charset="-78"/>
              </a:rPr>
              <a:t>. </a:t>
            </a:r>
            <a:r>
              <a:rPr lang="ar-SA" dirty="0" smtClean="0">
                <a:cs typeface="B Nazanin" pitchFamily="2" charset="-78"/>
              </a:rPr>
              <a:t>با سوسپانسیون سلولی (مصنوعی یا واقعی) در مورد اتوآنالایزرهای هماتولوژی (سل </a:t>
            </a:r>
            <a:r>
              <a:rPr lang="ar-SA" dirty="0" smtClean="0">
                <a:cs typeface="B Nazanin" pitchFamily="2" charset="-78"/>
              </a:rPr>
              <a:t>کانترها</a:t>
            </a:r>
            <a:r>
              <a:rPr lang="fa-IR" dirty="0" smtClean="0">
                <a:cs typeface="B Nazanin" pitchFamily="2" charset="-78"/>
              </a:rPr>
              <a:t>)</a:t>
            </a:r>
            <a:r>
              <a:rPr lang="ar-SA" dirty="0" smtClean="0">
                <a:cs typeface="B Nazanin" pitchFamily="2" charset="-78"/>
              </a:rPr>
              <a:t>،</a:t>
            </a:r>
            <a:r>
              <a:rPr lang="en-US" dirty="0" smtClean="0">
                <a:cs typeface="B Nazanin" pitchFamily="2" charset="-78"/>
              </a:rPr>
              <a:t/>
            </a:r>
            <a:br>
              <a:rPr lang="en-US" dirty="0" smtClean="0">
                <a:cs typeface="B Nazanin" pitchFamily="2" charset="-78"/>
              </a:rPr>
            </a:br>
            <a:r>
              <a:rPr lang="fa-IR" dirty="0" smtClean="0">
                <a:cs typeface="B Nazanin" pitchFamily="2" charset="-78"/>
              </a:rPr>
              <a:t>۳</a:t>
            </a:r>
            <a:r>
              <a:rPr lang="en-US" dirty="0" smtClean="0">
                <a:cs typeface="B Nazanin" pitchFamily="2" charset="-78"/>
              </a:rPr>
              <a:t>. </a:t>
            </a:r>
            <a:r>
              <a:rPr lang="ar-SA" dirty="0" smtClean="0">
                <a:cs typeface="B Nazanin" pitchFamily="2" charset="-78"/>
              </a:rPr>
              <a:t>محلول‌های کالیبراسیون برای دستگاه آنالایزر گازهایی خونی</a:t>
            </a:r>
            <a:r>
              <a:rPr lang="en-US" dirty="0" smtClean="0">
                <a:cs typeface="B Nazanin" pitchFamily="2" charset="-78"/>
              </a:rPr>
              <a:t> (Blood Gas)</a:t>
            </a:r>
            <a:r>
              <a:rPr lang="ar-SA" dirty="0" smtClean="0">
                <a:cs typeface="B Nazanin" pitchFamily="2" charset="-78"/>
              </a:rPr>
              <a:t>،</a:t>
            </a:r>
            <a:r>
              <a:rPr lang="en-US" dirty="0" smtClean="0">
                <a:cs typeface="B Nazanin" pitchFamily="2" charset="-78"/>
              </a:rPr>
              <a:t/>
            </a:r>
            <a:br>
              <a:rPr lang="en-US" dirty="0" smtClean="0">
                <a:cs typeface="B Nazanin" pitchFamily="2" charset="-78"/>
              </a:rPr>
            </a:br>
            <a:r>
              <a:rPr lang="ar-SA" dirty="0" smtClean="0">
                <a:cs typeface="B Nazanin" pitchFamily="2" charset="-78"/>
              </a:rPr>
              <a:t>انجام شود در واقع کالیبراسیون دستگاه‌ها همانند خشت اولی است که اگر کج گذاشته شود، دیوار تا ثریا کج خواهد رفت. مسئول آزمایشگاه باید انجام این امر مهم را به پرسنل مجرب خود بسپارد</a:t>
            </a:r>
            <a:r>
              <a:rPr lang="en-US" dirty="0" smtClean="0">
                <a:cs typeface="B Nazanin" pitchFamily="2" charset="-78"/>
              </a:rPr>
              <a:t>.</a:t>
            </a:r>
            <a:br>
              <a:rPr lang="en-US" dirty="0" smtClean="0">
                <a:cs typeface="B Nazanin" pitchFamily="2" charset="-78"/>
              </a:rPr>
            </a:br>
            <a:r>
              <a:rPr lang="ar-SA" dirty="0" smtClean="0">
                <a:cs typeface="B Nazanin" pitchFamily="2" charset="-78"/>
              </a:rPr>
              <a:t>در این خصوص نکات مهمی به شرح ذیل یادآوری می‌گردد</a:t>
            </a:r>
            <a:r>
              <a:rPr lang="en-US" dirty="0" smtClean="0">
                <a:cs typeface="B Nazanin" pitchFamily="2" charset="-78"/>
              </a:rPr>
              <a:t>:</a:t>
            </a:r>
            <a:br>
              <a:rPr lang="en-US" dirty="0" smtClean="0">
                <a:cs typeface="B Nazanin" pitchFamily="2" charset="-78"/>
              </a:rPr>
            </a:br>
            <a:r>
              <a:rPr lang="en-US" dirty="0" smtClean="0">
                <a:cs typeface="B Nazanin" pitchFamily="2" charset="-78"/>
              </a:rPr>
              <a:t>● </a:t>
            </a:r>
            <a:r>
              <a:rPr lang="ar-SA" dirty="0" smtClean="0">
                <a:cs typeface="B Nazanin" pitchFamily="2" charset="-78"/>
              </a:rPr>
              <a:t>نحوه آماده‌سازی سرم کالیبراسیون</a:t>
            </a:r>
            <a:r>
              <a:rPr lang="en-US" dirty="0" smtClean="0">
                <a:cs typeface="B Nazanin" pitchFamily="2" charset="-78"/>
              </a:rPr>
              <a:t>:</a:t>
            </a:r>
            <a:br>
              <a:rPr lang="en-US" dirty="0" smtClean="0">
                <a:cs typeface="B Nazanin" pitchFamily="2" charset="-78"/>
              </a:rPr>
            </a:br>
            <a:r>
              <a:rPr lang="ar-SA" dirty="0" smtClean="0">
                <a:cs typeface="B Nazanin" pitchFamily="2" charset="-78"/>
              </a:rPr>
              <a:t>الف</a:t>
            </a:r>
            <a:r>
              <a:rPr lang="fa-IR" dirty="0" smtClean="0">
                <a:cs typeface="B Nazanin" pitchFamily="2" charset="-78"/>
              </a:rPr>
              <a:t>)</a:t>
            </a:r>
            <a:r>
              <a:rPr lang="en-US" dirty="0" smtClean="0">
                <a:cs typeface="B Nazanin" pitchFamily="2" charset="-78"/>
              </a:rPr>
              <a:t> </a:t>
            </a:r>
            <a:r>
              <a:rPr lang="ar-SA" dirty="0" smtClean="0">
                <a:cs typeface="B Nazanin" pitchFamily="2" charset="-78"/>
              </a:rPr>
              <a:t>سرم‌های کالیبراسیون به‌صورت پودر لیوفیلیزه بوده و برای محلول کردن آن باید از آب مقطر دیونیزه و در صورت موجود نبودن، از آب مقطر دوبار تقطیر استفاده کنید</a:t>
            </a:r>
            <a:r>
              <a:rPr lang="en-US" dirty="0" smtClean="0">
                <a:cs typeface="B Nazanin" pitchFamily="2" charset="-78"/>
              </a:rPr>
              <a:t>.</a:t>
            </a:r>
            <a:br>
              <a:rPr lang="en-US" dirty="0" smtClean="0">
                <a:cs typeface="B Nazanin" pitchFamily="2" charset="-78"/>
              </a:rPr>
            </a:br>
            <a:r>
              <a:rPr lang="ar-SA" dirty="0" smtClean="0">
                <a:cs typeface="B Nazanin" pitchFamily="2" charset="-78"/>
              </a:rPr>
              <a:t>ب) از بهترین و دقیق‌ترین پی‌پت‌ها استفاده کنید</a:t>
            </a:r>
            <a:r>
              <a:rPr lang="en-US" dirty="0" smtClean="0">
                <a:cs typeface="B Nazanin" pitchFamily="2" charset="-78"/>
              </a:rPr>
              <a:t>.</a:t>
            </a:r>
            <a:br>
              <a:rPr lang="en-US" dirty="0" smtClean="0">
                <a:cs typeface="B Nazanin" pitchFamily="2" charset="-78"/>
              </a:rPr>
            </a:br>
            <a:r>
              <a:rPr lang="ar-SA" dirty="0" smtClean="0">
                <a:cs typeface="B Nazanin" pitchFamily="2" charset="-78"/>
              </a:rPr>
              <a:t>پ</a:t>
            </a:r>
            <a:r>
              <a:rPr lang="fa-IR" dirty="0" smtClean="0">
                <a:cs typeface="B Nazanin" pitchFamily="2" charset="-78"/>
              </a:rPr>
              <a:t>)</a:t>
            </a:r>
            <a:r>
              <a:rPr lang="en-US" dirty="0" smtClean="0">
                <a:cs typeface="B Nazanin" pitchFamily="2" charset="-78"/>
              </a:rPr>
              <a:t> </a:t>
            </a:r>
            <a:r>
              <a:rPr lang="ar-SA" dirty="0" smtClean="0">
                <a:cs typeface="B Nazanin" pitchFamily="2" charset="-78"/>
              </a:rPr>
              <a:t>هنگام برداشتن درب ویال همواره مقداری از پودر لیوفیلیزه به درب ویال می‌چسبد. با دقت و به آرامی آن‌را باز و بسته کنید، به‌طوری‌که چیزی از پودر از دست نرود و همه آن محلول شود</a:t>
            </a:r>
            <a:r>
              <a:rPr lang="en-US" dirty="0" smtClean="0">
                <a:cs typeface="B Nazanin" pitchFamily="2" charset="-78"/>
              </a:rPr>
              <a:t>.</a:t>
            </a:r>
            <a:br>
              <a:rPr lang="en-US" dirty="0" smtClean="0">
                <a:cs typeface="B Nazanin" pitchFamily="2" charset="-78"/>
              </a:rPr>
            </a:br>
            <a:r>
              <a:rPr lang="ar-SA" dirty="0" smtClean="0">
                <a:cs typeface="B Nazanin" pitchFamily="2" charset="-78"/>
              </a:rPr>
              <a:t>ت) پس از بستن درب ویال باید به مدت معینی که در بروشور مربوطه آمده، آن‌را در حالت خاص (بی‌حرکت یا حرکت چرخشی یا در تاریکی) قرار دهید تا آماده مصرف شود</a:t>
            </a:r>
            <a:r>
              <a:rPr lang="en-US" dirty="0" smtClean="0"/>
              <a:t>.</a:t>
            </a:r>
            <a:br>
              <a:rPr lang="en-US" dirty="0" smtClean="0"/>
            </a:br>
            <a:endParaRPr lang="en-US"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57916"/>
          </a:xfrm>
        </p:spPr>
        <p:txBody>
          <a:bodyPr>
            <a:normAutofit fontScale="85000" lnSpcReduction="10000"/>
          </a:bodyPr>
          <a:lstStyle/>
          <a:p>
            <a:pPr algn="r" rtl="1">
              <a:lnSpc>
                <a:spcPct val="110000"/>
              </a:lnSpc>
            </a:pPr>
            <a:r>
              <a:rPr lang="ar-SA" dirty="0" smtClean="0">
                <a:cs typeface="B Nazanin" pitchFamily="2" charset="-78"/>
              </a:rPr>
              <a:t>کالیبراتور آنالایزرهای هماتولوژی</a:t>
            </a:r>
            <a:r>
              <a:rPr lang="en-US" dirty="0" smtClean="0">
                <a:cs typeface="B Nazanin" pitchFamily="2" charset="-78"/>
              </a:rPr>
              <a:t>:</a:t>
            </a:r>
            <a:br>
              <a:rPr lang="en-US" dirty="0" smtClean="0">
                <a:cs typeface="B Nazanin" pitchFamily="2" charset="-78"/>
              </a:rPr>
            </a:br>
            <a:r>
              <a:rPr lang="ar-SA" dirty="0" smtClean="0">
                <a:cs typeface="B Nazanin" pitchFamily="2" charset="-78"/>
              </a:rPr>
              <a:t>این کالیبراتور به‌صورت سوسپانسیون است. این سوسپانسیون‌ها با استفاده از فیکس‌کردن سلول‌های طبیعی توسط فیکساتور حاصل می‌شود تا عمر و در نتیجه تعداد و حجم سلول‌ها ثابت بماند، ولی با این‌حال مدت زمان نگهداری آنها کوتاه است</a:t>
            </a:r>
            <a:r>
              <a:rPr lang="en-US" dirty="0" smtClean="0">
                <a:cs typeface="B Nazanin" pitchFamily="2" charset="-78"/>
              </a:rPr>
              <a:t>.</a:t>
            </a:r>
            <a:br>
              <a:rPr lang="en-US" dirty="0" smtClean="0">
                <a:cs typeface="B Nazanin" pitchFamily="2" charset="-78"/>
              </a:rPr>
            </a:br>
            <a:r>
              <a:rPr lang="ar-SA" dirty="0" smtClean="0">
                <a:cs typeface="B Nazanin" pitchFamily="2" charset="-78"/>
              </a:rPr>
              <a:t>مهمترین نکته در استفاده از این سوسپانسیون‌ها این است که قبل از استفاده باید کاملاً یکنواخت و هموژن شوند</a:t>
            </a:r>
            <a:r>
              <a:rPr lang="en-US" dirty="0" smtClean="0">
                <a:cs typeface="B Nazanin" pitchFamily="2" charset="-78"/>
              </a:rPr>
              <a:t>.</a:t>
            </a:r>
            <a:br>
              <a:rPr lang="en-US" dirty="0" smtClean="0">
                <a:cs typeface="B Nazanin" pitchFamily="2" charset="-78"/>
              </a:rPr>
            </a:br>
            <a:r>
              <a:rPr lang="en-US" dirty="0" smtClean="0">
                <a:cs typeface="B Nazanin" pitchFamily="2" charset="-78"/>
              </a:rPr>
              <a:t>● </a:t>
            </a:r>
            <a:r>
              <a:rPr lang="ar-SA" dirty="0" smtClean="0">
                <a:cs typeface="B Nazanin" pitchFamily="2" charset="-78"/>
              </a:rPr>
              <a:t>محلول کالیبراتور آماده</a:t>
            </a:r>
            <a:r>
              <a:rPr lang="en-US" dirty="0" smtClean="0">
                <a:cs typeface="B Nazanin" pitchFamily="2" charset="-78"/>
              </a:rPr>
              <a:t>:</a:t>
            </a:r>
            <a:br>
              <a:rPr lang="en-US" dirty="0" smtClean="0">
                <a:cs typeface="B Nazanin" pitchFamily="2" charset="-78"/>
              </a:rPr>
            </a:br>
            <a:r>
              <a:rPr lang="ar-SA" dirty="0" smtClean="0">
                <a:cs typeface="B Nazanin" pitchFamily="2" charset="-78"/>
              </a:rPr>
              <a:t>از این محلول‌ها در دستگاه‌های تحلیل گازهای خونی</a:t>
            </a:r>
            <a:r>
              <a:rPr lang="en-US" dirty="0" smtClean="0">
                <a:cs typeface="B Nazanin" pitchFamily="2" charset="-78"/>
              </a:rPr>
              <a:t> (Blood Gas) </a:t>
            </a:r>
            <a:r>
              <a:rPr lang="ar-SA" dirty="0" smtClean="0">
                <a:cs typeface="B Nazanin" pitchFamily="2" charset="-78"/>
              </a:rPr>
              <a:t>استفاده می‌شود و به‌صورت آماده شده، موجود است</a:t>
            </a:r>
            <a:r>
              <a:rPr lang="en-US" dirty="0" smtClean="0">
                <a:cs typeface="B Nazanin" pitchFamily="2" charset="-78"/>
              </a:rPr>
              <a:t>.</a:t>
            </a:r>
            <a:br>
              <a:rPr lang="en-US" dirty="0" smtClean="0">
                <a:cs typeface="B Nazanin" pitchFamily="2" charset="-78"/>
              </a:rPr>
            </a:br>
            <a:r>
              <a:rPr lang="ar-SA" dirty="0" smtClean="0">
                <a:cs typeface="B Nazanin" pitchFamily="2" charset="-78"/>
              </a:rPr>
              <a:t>در مورد همه کالیبراتورها به یاد داشته باشید که</a:t>
            </a:r>
            <a:r>
              <a:rPr lang="en-US" dirty="0" smtClean="0">
                <a:cs typeface="B Nazanin" pitchFamily="2" charset="-78"/>
              </a:rPr>
              <a:t>:</a:t>
            </a:r>
            <a:br>
              <a:rPr lang="en-US" dirty="0" smtClean="0">
                <a:cs typeface="B Nazanin" pitchFamily="2" charset="-78"/>
              </a:rPr>
            </a:br>
            <a:r>
              <a:rPr lang="fa-IR" dirty="0" smtClean="0">
                <a:cs typeface="B Nazanin" pitchFamily="2" charset="-78"/>
              </a:rPr>
              <a:t>۱</a:t>
            </a:r>
            <a:r>
              <a:rPr lang="en-US" dirty="0" smtClean="0">
                <a:cs typeface="B Nazanin" pitchFamily="2" charset="-78"/>
              </a:rPr>
              <a:t>. </a:t>
            </a:r>
            <a:r>
              <a:rPr lang="ar-SA" dirty="0" smtClean="0">
                <a:cs typeface="B Nazanin" pitchFamily="2" charset="-78"/>
              </a:rPr>
              <a:t>نکته مهم در مورد هر ماده‌ای به‌خصوص محلول کالیبراتور توجه به تاریخ مصرف است</a:t>
            </a:r>
            <a:r>
              <a:rPr lang="en-US" dirty="0" smtClean="0">
                <a:cs typeface="B Nazanin" pitchFamily="2" charset="-78"/>
              </a:rPr>
              <a:t>.</a:t>
            </a:r>
            <a:br>
              <a:rPr lang="en-US" dirty="0" smtClean="0">
                <a:cs typeface="B Nazanin" pitchFamily="2" charset="-78"/>
              </a:rPr>
            </a:br>
            <a:r>
              <a:rPr lang="fa-IR" dirty="0" smtClean="0">
                <a:cs typeface="B Nazanin" pitchFamily="2" charset="-78"/>
              </a:rPr>
              <a:t>۲</a:t>
            </a:r>
            <a:r>
              <a:rPr lang="en-US" dirty="0" smtClean="0">
                <a:cs typeface="B Nazanin" pitchFamily="2" charset="-78"/>
              </a:rPr>
              <a:t>. </a:t>
            </a:r>
            <a:r>
              <a:rPr lang="ar-SA" dirty="0" smtClean="0">
                <a:cs typeface="B Nazanin" pitchFamily="2" charset="-78"/>
              </a:rPr>
              <a:t>در صورتی‌که مقدور است، محلول یا سوسپانسیون کالیبراسیون را به اندازه نیاز آماده کنید تا الزامی برای ذخیره‌سازی محلول آماده باقی‌مانده نباشد</a:t>
            </a:r>
            <a:r>
              <a:rPr lang="en-US" dirty="0" smtClean="0">
                <a:cs typeface="B Nazanin" pitchFamily="2" charset="-78"/>
              </a:rPr>
              <a:t>.</a:t>
            </a:r>
            <a:br>
              <a:rPr lang="en-US" dirty="0" smtClean="0">
                <a:cs typeface="B Nazanin" pitchFamily="2" charset="-78"/>
              </a:rPr>
            </a:br>
            <a:r>
              <a:rPr lang="fa-IR" dirty="0" smtClean="0">
                <a:cs typeface="B Nazanin" pitchFamily="2" charset="-78"/>
              </a:rPr>
              <a:t>۳</a:t>
            </a:r>
            <a:r>
              <a:rPr lang="en-US" dirty="0" smtClean="0">
                <a:cs typeface="B Nazanin" pitchFamily="2" charset="-78"/>
              </a:rPr>
              <a:t>. </a:t>
            </a:r>
            <a:r>
              <a:rPr lang="ar-SA" dirty="0" smtClean="0">
                <a:cs typeface="B Nazanin" pitchFamily="2" charset="-78"/>
              </a:rPr>
              <a:t>اگر قرار است سوسپانسیون یا محلول مدتی در جائی بماند تا آماده مصرف شود، دقت کنید درب ویال خوب بسته شده و دمای محیط مناسب باشد. تبخیر باعث تغلیظ محلول یا سوسپانسیون خواهد شد</a:t>
            </a:r>
            <a:r>
              <a:rPr lang="en-US" dirty="0" smtClean="0"/>
              <a:t>.</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6357958"/>
          </a:xfrm>
        </p:spPr>
        <p:txBody>
          <a:bodyPr>
            <a:normAutofit fontScale="55000" lnSpcReduction="20000"/>
          </a:bodyPr>
          <a:lstStyle/>
          <a:p>
            <a:pPr algn="r" rtl="1">
              <a:lnSpc>
                <a:spcPct val="120000"/>
              </a:lnSpc>
            </a:pPr>
            <a:r>
              <a:rPr lang="en-US" dirty="0" smtClean="0">
                <a:cs typeface="B Nazanin" pitchFamily="2" charset="-78"/>
              </a:rPr>
              <a:t>● </a:t>
            </a:r>
            <a:r>
              <a:rPr lang="ar-SA" dirty="0" smtClean="0">
                <a:cs typeface="B Nazanin" pitchFamily="2" charset="-78"/>
              </a:rPr>
              <a:t>اشکال در نمونه</a:t>
            </a:r>
            <a:r>
              <a:rPr lang="en-US" dirty="0" smtClean="0">
                <a:cs typeface="B Nazanin" pitchFamily="2" charset="-78"/>
              </a:rPr>
              <a:t> (Sample) </a:t>
            </a:r>
            <a:r>
              <a:rPr lang="ar-SA" dirty="0" smtClean="0">
                <a:cs typeface="B Nazanin" pitchFamily="2" charset="-78"/>
              </a:rPr>
              <a:t>و سیستم برداشت نمونه</a:t>
            </a:r>
            <a:r>
              <a:rPr lang="en-US" dirty="0" smtClean="0">
                <a:cs typeface="B Nazanin" pitchFamily="2" charset="-78"/>
              </a:rPr>
              <a:t/>
            </a:r>
            <a:br>
              <a:rPr lang="en-US" dirty="0" smtClean="0">
                <a:cs typeface="B Nazanin" pitchFamily="2" charset="-78"/>
              </a:rPr>
            </a:br>
            <a:r>
              <a:rPr lang="ar-SA" dirty="0" smtClean="0">
                <a:cs typeface="B Nazanin" pitchFamily="2" charset="-78"/>
              </a:rPr>
              <a:t>همیشه به اندازه کافی نمونه</a:t>
            </a:r>
            <a:r>
              <a:rPr lang="en-US" dirty="0" smtClean="0">
                <a:cs typeface="B Nazanin" pitchFamily="2" charset="-78"/>
              </a:rPr>
              <a:t> (Sample) </a:t>
            </a:r>
            <a:r>
              <a:rPr lang="ar-SA" dirty="0" smtClean="0">
                <a:cs typeface="B Nazanin" pitchFamily="2" charset="-78"/>
              </a:rPr>
              <a:t>به دستگاه تحویل دهید. در صورتی‌که نمونه کم باشد و دستگاه مثلاً </a:t>
            </a:r>
            <a:r>
              <a:rPr lang="fa-IR" dirty="0" smtClean="0">
                <a:cs typeface="B Nazanin" pitchFamily="2" charset="-78"/>
              </a:rPr>
              <a:t>۱۰۰</a:t>
            </a:r>
            <a:r>
              <a:rPr lang="ar-SA" dirty="0" smtClean="0">
                <a:cs typeface="B Nazanin" pitchFamily="2" charset="-78"/>
              </a:rPr>
              <a:t> میکرولیتر نمونه برای آزمایش گلوکز احتیاج داشته باشد، ولی در داخل کاپ نمونه فقط </a:t>
            </a:r>
            <a:r>
              <a:rPr lang="fa-IR" dirty="0" smtClean="0">
                <a:cs typeface="B Nazanin" pitchFamily="2" charset="-78"/>
              </a:rPr>
              <a:t>۵۰</a:t>
            </a:r>
            <a:r>
              <a:rPr lang="ar-SA" dirty="0" smtClean="0">
                <a:cs typeface="B Nazanin" pitchFamily="2" charset="-78"/>
              </a:rPr>
              <a:t> میکرولیتر نمونه وجود داشته باشد، به فرض اینکه بیمار یک فرد عادی با قند خون نرمال است، با دریافت یک جواب غیرعادی (مثلاً گلوکز </a:t>
            </a:r>
            <a:r>
              <a:rPr lang="fa-IR" dirty="0" smtClean="0">
                <a:cs typeface="B Nazanin" pitchFamily="2" charset="-78"/>
              </a:rPr>
              <a:t>۵۳</a:t>
            </a:r>
            <a:r>
              <a:rPr lang="en-US" dirty="0" smtClean="0">
                <a:cs typeface="B Nazanin" pitchFamily="2" charset="-78"/>
              </a:rPr>
              <a:t>mg/dl) </a:t>
            </a:r>
            <a:r>
              <a:rPr lang="ar-SA" dirty="0" smtClean="0">
                <a:cs typeface="B Nazanin" pitchFamily="2" charset="-78"/>
              </a:rPr>
              <a:t>متوجه اشتباه دستگاه خواهیم شد، اما اگر این اتفاق در مورد یک بیمار دیابتی با قند خون بالا رخ دهد، دستگاه به اشتباه یک جواب نرمال تحویل می‌دهد. به یاد داشته باشید که همیشه یک جواب نرمال یک جواب درست نیست</a:t>
            </a:r>
            <a:r>
              <a:rPr lang="en-US" dirty="0" smtClean="0">
                <a:cs typeface="B Nazanin" pitchFamily="2" charset="-78"/>
              </a:rPr>
              <a:t>.</a:t>
            </a:r>
            <a:br>
              <a:rPr lang="en-US" dirty="0" smtClean="0">
                <a:cs typeface="B Nazanin" pitchFamily="2" charset="-78"/>
              </a:rPr>
            </a:br>
            <a:r>
              <a:rPr lang="ar-SA" dirty="0" smtClean="0">
                <a:cs typeface="B Nazanin" pitchFamily="2" charset="-78"/>
              </a:rPr>
              <a:t>مسئله دیگر وجود لخته‌های کوچک یا رشته‌های باریک فیبرین است. در صورت وجود یک لخته کوچک در مجرای باریک تیوب نمونه‌برداری دستگاه، مسلماً حجم نمونه برداشت شده کمتر از حد تعریف شده برای دستگاه است. در ضمن وجود این لخته باعث ایجاد جواب‌های اشتباه در نمونه‌های بعدی هم می‌شود. رعایت این موضوع خیلی مهم است که وقتی نمونه سرم مورد نیاز است، نباید به خاطر یک جواب اورژانسی، نمونه خونی را که هنوز لخته آن کامل نشده، سانتریفوژ کرده و اقدام به برداشتن سرم کنید، چرا که این مایع هنوز سرم نبوده و در حال لخته شدن است و باعث ایجاد مشکلاتی در خارج کردن لخته یا رشته فیبرین از دستگاه خواهد شد</a:t>
            </a:r>
            <a:r>
              <a:rPr lang="en-US" dirty="0" smtClean="0">
                <a:cs typeface="B Nazanin" pitchFamily="2" charset="-78"/>
              </a:rPr>
              <a:t>.</a:t>
            </a:r>
            <a:br>
              <a:rPr lang="en-US" dirty="0" smtClean="0">
                <a:cs typeface="B Nazanin" pitchFamily="2" charset="-78"/>
              </a:rPr>
            </a:br>
            <a:r>
              <a:rPr lang="ar-SA" dirty="0" smtClean="0">
                <a:cs typeface="B Nazanin" pitchFamily="2" charset="-78"/>
              </a:rPr>
              <a:t>در مورد دستگاه‌هائی که با پلاسما یا خون کامل کار می‌کنند، باید مواد ضدانعقاد کافی در لوله آزمایش وجود داشته باشد و پس از نمونه‌گیری با سروته کردن لوله، نمونه را با ضدانعقاد کاملاً مخلوط کرد. در غیر این صورت، لخته‌ای کوچک یا رشته‌های فیبرین تشکیل می‌شود که علاوه بر مشکلات فوق‌الذکر، در شمارش سلولی به‌خصوص پلاکت و گلبول‌قرمز و اندیکس‌های گلبولی هم اختلال ایجاد می‌کند</a:t>
            </a:r>
            <a:r>
              <a:rPr lang="en-US" dirty="0" smtClean="0">
                <a:cs typeface="B Nazanin" pitchFamily="2" charset="-78"/>
              </a:rPr>
              <a:t>.</a:t>
            </a:r>
            <a:br>
              <a:rPr lang="en-US" dirty="0" smtClean="0">
                <a:cs typeface="B Nazanin" pitchFamily="2" charset="-78"/>
              </a:rPr>
            </a:br>
            <a:r>
              <a:rPr lang="en-US" dirty="0" smtClean="0">
                <a:cs typeface="B Nazanin" pitchFamily="2" charset="-78"/>
              </a:rPr>
              <a:t>● </a:t>
            </a:r>
            <a:r>
              <a:rPr lang="ar-SA" dirty="0" smtClean="0">
                <a:cs typeface="B Nazanin" pitchFamily="2" charset="-78"/>
              </a:rPr>
              <a:t>اشکال در معرف و سیستم برداشت معرف</a:t>
            </a:r>
            <a:r>
              <a:rPr lang="en-US" dirty="0" smtClean="0">
                <a:cs typeface="B Nazanin" pitchFamily="2" charset="-78"/>
              </a:rPr>
              <a:t/>
            </a:r>
            <a:br>
              <a:rPr lang="en-US" dirty="0" smtClean="0">
                <a:cs typeface="B Nazanin" pitchFamily="2" charset="-78"/>
              </a:rPr>
            </a:br>
            <a:r>
              <a:rPr lang="ar-SA" dirty="0" smtClean="0">
                <a:cs typeface="B Nazanin" pitchFamily="2" charset="-78"/>
              </a:rPr>
              <a:t>در دستگاه‌های جدید سیستمی نصب شده است که وجود حباب هوا را در سیستم انتقال معرف تشخیص داده و آن‌را دلیل بر نبود مایع (معرف) می‌داند و آلارم هشدار را به صدا در می‌آورد. بنابراین کاربر به‌راحتی متوجه اتمام معرف خواهد شد</a:t>
            </a:r>
            <a:r>
              <a:rPr lang="en-US" dirty="0" smtClean="0">
                <a:cs typeface="B Nazanin" pitchFamily="2" charset="-78"/>
              </a:rPr>
              <a:t>. </a:t>
            </a:r>
            <a:r>
              <a:rPr lang="ar-SA" dirty="0" smtClean="0">
                <a:cs typeface="B Nazanin" pitchFamily="2" charset="-78"/>
              </a:rPr>
              <a:t>در مدل‌های قدیمی‌تر که این سیستم وجود ندارد، دستگاه متوجه اتمام معرف نشده و همچنان به‌کار خود ادامه می‌دهد</a:t>
            </a:r>
            <a:r>
              <a:rPr lang="en-US" dirty="0" smtClean="0">
                <a:cs typeface="B Nazanin" pitchFamily="2" charset="-78"/>
              </a:rPr>
              <a:t>.</a:t>
            </a:r>
            <a:br>
              <a:rPr lang="en-US" dirty="0" smtClean="0">
                <a:cs typeface="B Nazanin" pitchFamily="2" charset="-78"/>
              </a:rPr>
            </a:br>
            <a:r>
              <a:rPr lang="ar-SA" dirty="0" smtClean="0">
                <a:cs typeface="B Nazanin" pitchFamily="2" charset="-78"/>
              </a:rPr>
              <a:t>اگر از جائی‌که جواب ”صفر</a:t>
            </a:r>
            <a:r>
              <a:rPr lang="en-US" dirty="0" smtClean="0">
                <a:cs typeface="B Nazanin" pitchFamily="2" charset="-78"/>
              </a:rPr>
              <a:t>“ </a:t>
            </a:r>
            <a:r>
              <a:rPr lang="ar-SA" dirty="0" smtClean="0">
                <a:cs typeface="B Nazanin" pitchFamily="2" charset="-78"/>
              </a:rPr>
              <a:t>دارید، به مراحل پیشین مراجعه کنید، خواهید دید که در چند تست قبلی، از آنجائی‌که محلول در حال اتمام بوده، معرف کافی وجود نداشته و در نتیجه جواب نادرست (کم‌تر یا بیشتر از مقدار واقعی) به‌دست آمده است؛ بنابراین در چنین مواردی باید چند تست آخر را مجدداً تکرار کنید، حتی اگر جواب نرمال باشد</a:t>
            </a:r>
            <a:r>
              <a:rPr lang="en-US" dirty="0" smtClean="0">
                <a:cs typeface="B Nazanin" pitchFamily="2" charset="-78"/>
              </a:rPr>
              <a:t>.</a:t>
            </a:r>
            <a:br>
              <a:rPr lang="en-US" dirty="0" smtClean="0">
                <a:cs typeface="B Nazanin" pitchFamily="2" charset="-78"/>
              </a:rPr>
            </a:br>
            <a:r>
              <a:rPr lang="ar-SA" dirty="0" smtClean="0">
                <a:cs typeface="B Nazanin" pitchFamily="2" charset="-78"/>
              </a:rPr>
              <a:t>مشکل دیگری که ممکن است پیش آید، این‌که احتمال دارد کاربر یک معرف را اشتباهاً در جایگاه معرف دیگری قرار دهد، در این‌صورت دستگاه متوجه این اشتباه نخواهد شد. برای رفع این خطا اخیراً دستگاه‌ها را مجهز به سیستم شناسائی بارکد کرده‌اند تا بتواند محلول موردنظر را بدون خط پیدا کند</a:t>
            </a:r>
            <a:r>
              <a:rPr lang="en-US" dirty="0" smtClean="0">
                <a:cs typeface="B Nazanin" pitchFamily="2" charset="-78"/>
              </a:rPr>
              <a:t>.</a:t>
            </a:r>
            <a:br>
              <a:rPr lang="en-US" dirty="0" smtClean="0">
                <a:cs typeface="B Nazanin" pitchFamily="2" charset="-78"/>
              </a:rPr>
            </a:br>
            <a:endParaRPr lang="en-US"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229600" cy="6000792"/>
          </a:xfrm>
        </p:spPr>
        <p:txBody>
          <a:bodyPr>
            <a:normAutofit fontScale="70000" lnSpcReduction="20000"/>
          </a:bodyPr>
          <a:lstStyle/>
          <a:p>
            <a:pPr algn="r" rtl="1">
              <a:lnSpc>
                <a:spcPct val="160000"/>
              </a:lnSpc>
            </a:pPr>
            <a:r>
              <a:rPr lang="ar-SA" dirty="0" smtClean="0">
                <a:cs typeface="B Nazanin" pitchFamily="2" charset="-78"/>
              </a:rPr>
              <a:t>اشکال در محل انجام واکنش در دستگاه</a:t>
            </a:r>
            <a:r>
              <a:rPr lang="en-US" dirty="0" smtClean="0">
                <a:cs typeface="B Nazanin" pitchFamily="2" charset="-78"/>
              </a:rPr>
              <a:t/>
            </a:r>
            <a:br>
              <a:rPr lang="en-US" dirty="0" smtClean="0">
                <a:cs typeface="B Nazanin" pitchFamily="2" charset="-78"/>
              </a:rPr>
            </a:br>
            <a:r>
              <a:rPr lang="ar-SA" dirty="0" smtClean="0">
                <a:cs typeface="B Nazanin" pitchFamily="2" charset="-78"/>
              </a:rPr>
              <a:t>محل انجام واکنش در اتوآنالایزر ممکن است ثابت (در اکثر اتوآنالایزرها مثل اتوآنالایزر هماتولوژی) یا قابل تعویض مثل سینی کووت (اکثر اتوآنالایزرهای </a:t>
            </a:r>
            <a:r>
              <a:rPr lang="ar-SA" dirty="0" smtClean="0">
                <a:cs typeface="B Nazanin" pitchFamily="2" charset="-78"/>
              </a:rPr>
              <a:t>بیوشیمی</a:t>
            </a:r>
            <a:r>
              <a:rPr lang="fa-IR" dirty="0" smtClean="0">
                <a:cs typeface="B Nazanin" pitchFamily="2" charset="-78"/>
              </a:rPr>
              <a:t>)</a:t>
            </a:r>
            <a:r>
              <a:rPr lang="en-US" dirty="0" smtClean="0">
                <a:cs typeface="B Nazanin" pitchFamily="2" charset="-78"/>
              </a:rPr>
              <a:t> </a:t>
            </a:r>
            <a:r>
              <a:rPr lang="ar-SA" dirty="0" smtClean="0">
                <a:cs typeface="B Nazanin" pitchFamily="2" charset="-78"/>
              </a:rPr>
              <a:t>باشد</a:t>
            </a:r>
            <a:r>
              <a:rPr lang="en-US" dirty="0" smtClean="0">
                <a:cs typeface="B Nazanin" pitchFamily="2" charset="-78"/>
              </a:rPr>
              <a:t>.</a:t>
            </a:r>
            <a:br>
              <a:rPr lang="en-US" dirty="0" smtClean="0">
                <a:cs typeface="B Nazanin" pitchFamily="2" charset="-78"/>
              </a:rPr>
            </a:br>
            <a:r>
              <a:rPr lang="ar-SA" dirty="0" smtClean="0">
                <a:cs typeface="B Nazanin" pitchFamily="2" charset="-78"/>
              </a:rPr>
              <a:t>محل انجام واکنش از دو نظر قابل تأمل است</a:t>
            </a:r>
            <a:r>
              <a:rPr lang="en-US" dirty="0" smtClean="0">
                <a:cs typeface="B Nazanin" pitchFamily="2" charset="-78"/>
              </a:rPr>
              <a:t>:</a:t>
            </a:r>
            <a:br>
              <a:rPr lang="en-US" dirty="0" smtClean="0">
                <a:cs typeface="B Nazanin" pitchFamily="2" charset="-78"/>
              </a:rPr>
            </a:br>
            <a:r>
              <a:rPr lang="fa-IR" dirty="0" smtClean="0">
                <a:cs typeface="B Nazanin" pitchFamily="2" charset="-78"/>
              </a:rPr>
              <a:t>۱</a:t>
            </a:r>
            <a:r>
              <a:rPr lang="en-US" dirty="0" smtClean="0">
                <a:cs typeface="B Nazanin" pitchFamily="2" charset="-78"/>
              </a:rPr>
              <a:t>. </a:t>
            </a:r>
            <a:r>
              <a:rPr lang="ar-SA" dirty="0" smtClean="0">
                <a:cs typeface="B Nazanin" pitchFamily="2" charset="-78"/>
              </a:rPr>
              <a:t>دمای محل واکنش</a:t>
            </a:r>
            <a:r>
              <a:rPr lang="en-US" dirty="0" smtClean="0">
                <a:cs typeface="B Nazanin" pitchFamily="2" charset="-78"/>
              </a:rPr>
              <a:t>: </a:t>
            </a:r>
            <a:r>
              <a:rPr lang="ar-SA" dirty="0" smtClean="0">
                <a:cs typeface="B Nazanin" pitchFamily="2" charset="-78"/>
              </a:rPr>
              <a:t>اکثر آزمایش‌های بیوشیمی در دمای </a:t>
            </a:r>
            <a:r>
              <a:rPr lang="fa-IR" dirty="0" smtClean="0">
                <a:cs typeface="B Nazanin" pitchFamily="2" charset="-78"/>
              </a:rPr>
              <a:t>۳۷</a:t>
            </a:r>
            <a:r>
              <a:rPr lang="ar-SA" dirty="0" smtClean="0">
                <a:cs typeface="B Nazanin" pitchFamily="2" charset="-78"/>
              </a:rPr>
              <a:t> درجه سانتی‌گراد انجام می‌شوند و این دما توسط سنسورهائی با دقت زیاد قابل کنترل است. در مورد دستگاه‌هائی که دارای بن‌ماری (حمام آب گرم) </a:t>
            </a:r>
            <a:r>
              <a:rPr lang="fa-IR" dirty="0" smtClean="0">
                <a:cs typeface="B Nazanin" pitchFamily="2" charset="-78"/>
              </a:rPr>
              <a:t>۳۷</a:t>
            </a:r>
            <a:r>
              <a:rPr lang="ar-SA" dirty="0" smtClean="0">
                <a:cs typeface="B Nazanin" pitchFamily="2" charset="-78"/>
              </a:rPr>
              <a:t> درجه سانتی‌گراد است، توجه به این نکته ضروری است که حتماً باید مخزن با آب مقطر دیونیزه و اگر موجود نبود، با آب مقطر دوبار تقطیر پر شود. استفاده از آب معمولی باعث می‌شود به مرور روی سنسورهای دما رسوب نشسته و از حساسیت آن کاسته شود</a:t>
            </a:r>
            <a:r>
              <a:rPr lang="en-US" dirty="0" smtClean="0">
                <a:cs typeface="B Nazanin" pitchFamily="2" charset="-78"/>
              </a:rPr>
              <a:t>.</a:t>
            </a:r>
            <a:br>
              <a:rPr lang="en-US" dirty="0" smtClean="0">
                <a:cs typeface="B Nazanin" pitchFamily="2" charset="-78"/>
              </a:rPr>
            </a:br>
            <a:r>
              <a:rPr lang="fa-IR" dirty="0" smtClean="0">
                <a:cs typeface="B Nazanin" pitchFamily="2" charset="-78"/>
              </a:rPr>
              <a:t>۲</a:t>
            </a:r>
            <a:r>
              <a:rPr lang="en-US" dirty="0" smtClean="0">
                <a:cs typeface="B Nazanin" pitchFamily="2" charset="-78"/>
              </a:rPr>
              <a:t>. </a:t>
            </a:r>
            <a:r>
              <a:rPr lang="ar-SA" dirty="0" smtClean="0">
                <a:cs typeface="B Nazanin" pitchFamily="2" charset="-78"/>
              </a:rPr>
              <a:t>تمیز بودن محل واکنش: این موضوع هم توسط سنسورهائی کنترل می‌شود، اما این سنسورها برخی شرایط خاص را درک نمی‌کنند که می‌تواند منجر به بروز جواب‌های نادرست گردد</a:t>
            </a:r>
            <a:r>
              <a:rPr lang="en-US" dirty="0" smtClean="0">
                <a:cs typeface="B Nazanin" pitchFamily="2" charset="-78"/>
              </a:rPr>
              <a:t>. </a:t>
            </a:r>
            <a:r>
              <a:rPr lang="ar-SA" dirty="0" smtClean="0">
                <a:cs typeface="B Nazanin" pitchFamily="2" charset="-78"/>
              </a:rPr>
              <a:t>مثلاً اگر برای انجام تست‌های</a:t>
            </a:r>
            <a:r>
              <a:rPr lang="en-US" dirty="0" smtClean="0">
                <a:cs typeface="B Nazanin" pitchFamily="2" charset="-78"/>
              </a:rPr>
              <a:t> TIBC-Fe-Ca </a:t>
            </a:r>
            <a:r>
              <a:rPr lang="ar-SA" dirty="0" smtClean="0">
                <a:cs typeface="B Nazanin" pitchFamily="2" charset="-78"/>
              </a:rPr>
              <a:t>و</a:t>
            </a:r>
            <a:r>
              <a:rPr lang="en-US" dirty="0" smtClean="0">
                <a:cs typeface="B Nazanin" pitchFamily="2" charset="-78"/>
              </a:rPr>
              <a:t> Mg </a:t>
            </a:r>
            <a:r>
              <a:rPr lang="ar-SA" dirty="0" smtClean="0">
                <a:cs typeface="B Nazanin" pitchFamily="2" charset="-78"/>
              </a:rPr>
              <a:t>بخواهید از یک سینی کووت قابل تعویض و شسته شده استفاده کنید، حتماً باید با اسید</a:t>
            </a:r>
            <a:r>
              <a:rPr lang="en-US" dirty="0" smtClean="0">
                <a:cs typeface="B Nazanin" pitchFamily="2" charset="-78"/>
              </a:rPr>
              <a:t> (Acid Washed) </a:t>
            </a:r>
            <a:r>
              <a:rPr lang="ar-SA" dirty="0" smtClean="0">
                <a:cs typeface="B Nazanin" pitchFamily="2" charset="-78"/>
              </a:rPr>
              <a:t>شسته شود و صرفاً تمیز بودن آن کافی نیست. رعایت کردن این موضوع به‌عهده اپراتور دستگاه است، نه دستگاه</a:t>
            </a:r>
            <a:r>
              <a:rPr lang="en-US" dirty="0" smtClean="0"/>
              <a:t>.</a:t>
            </a:r>
            <a:br>
              <a:rPr lang="en-US" dirty="0" smtClean="0"/>
            </a:br>
            <a:endParaRPr lang="en-US" dirty="0"/>
          </a:p>
        </p:txBody>
      </p:sp>
    </p:spTree>
  </p:cSld>
  <p:clrMapOvr>
    <a:masterClrMapping/>
  </p:clrMapOvr>
  <p:transition>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775</Words>
  <Application>Microsoft Office PowerPoint</Application>
  <PresentationFormat>On-screen Show (4:3)</PresentationFormat>
  <Paragraphs>73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بسم الله الرحمن الرحیم</vt:lpstr>
      <vt:lpstr>اتوآنالایزر چیست؟</vt:lpstr>
      <vt:lpstr>مهم‌ترین و پرمصرف‌ترین اتوآنالایزرها در آزمایشگاه‌ها عبارتند از:</vt:lpstr>
      <vt:lpstr>آیا یک اتوآنالایزر اشتباه می‌کند؟</vt:lpstr>
      <vt:lpstr>Slide 5</vt:lpstr>
      <vt:lpstr>Slide 6</vt:lpstr>
      <vt:lpstr>Slide 7</vt:lpstr>
      <vt:lpstr>Slide 8</vt:lpstr>
      <vt:lpstr>Slide 9</vt:lpstr>
      <vt:lpstr>Slide 10</vt:lpstr>
      <vt:lpstr>آشنایی با عوامل موثر و مداخله گر در آزمایشات رایج</vt:lpstr>
      <vt:lpstr>Slide 12</vt:lpstr>
      <vt:lpstr>Slide 13</vt:lpstr>
      <vt:lpstr>دستگاه اتو آناليزر </vt:lpstr>
      <vt:lpstr>Slide 15</vt:lpstr>
      <vt:lpstr>قسمت های اصلی سخت افزار یک دستگاه اتوآنالایزر شامل موارد زیر است:</vt:lpstr>
      <vt:lpstr>Slide 17</vt:lpstr>
      <vt:lpstr>Slide 18</vt:lpstr>
      <vt:lpstr>پایان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tapesh</dc:creator>
  <cp:lastModifiedBy>tapesh</cp:lastModifiedBy>
  <cp:revision>4</cp:revision>
  <dcterms:created xsi:type="dcterms:W3CDTF">2014-06-09T11:44:38Z</dcterms:created>
  <dcterms:modified xsi:type="dcterms:W3CDTF">2014-06-09T12:18:21Z</dcterms:modified>
</cp:coreProperties>
</file>